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833" r:id="rId2"/>
    <p:sldMasterId id="2147483845" r:id="rId3"/>
    <p:sldMasterId id="2147483893" r:id="rId4"/>
  </p:sldMasterIdLst>
  <p:notesMasterIdLst>
    <p:notesMasterId r:id="rId72"/>
  </p:notesMasterIdLst>
  <p:sldIdLst>
    <p:sldId id="307" r:id="rId5"/>
    <p:sldId id="319" r:id="rId6"/>
    <p:sldId id="256" r:id="rId7"/>
    <p:sldId id="300" r:id="rId8"/>
    <p:sldId id="324" r:id="rId9"/>
    <p:sldId id="330" r:id="rId10"/>
    <p:sldId id="301" r:id="rId11"/>
    <p:sldId id="325" r:id="rId12"/>
    <p:sldId id="326" r:id="rId13"/>
    <p:sldId id="302" r:id="rId14"/>
    <p:sldId id="315" r:id="rId15"/>
    <p:sldId id="316" r:id="rId16"/>
    <p:sldId id="312" r:id="rId17"/>
    <p:sldId id="357" r:id="rId18"/>
    <p:sldId id="356" r:id="rId19"/>
    <p:sldId id="317" r:id="rId20"/>
    <p:sldId id="320" r:id="rId21"/>
    <p:sldId id="321" r:id="rId22"/>
    <p:sldId id="322" r:id="rId23"/>
    <p:sldId id="323" r:id="rId24"/>
    <p:sldId id="303" r:id="rId25"/>
    <p:sldId id="354" r:id="rId26"/>
    <p:sldId id="355" r:id="rId27"/>
    <p:sldId id="353"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31" r:id="rId41"/>
    <p:sldId id="329" r:id="rId42"/>
    <p:sldId id="304" r:id="rId43"/>
    <p:sldId id="314" r:id="rId44"/>
    <p:sldId id="332" r:id="rId45"/>
    <p:sldId id="305" r:id="rId46"/>
    <p:sldId id="333" r:id="rId47"/>
    <p:sldId id="328" r:id="rId48"/>
    <p:sldId id="306" r:id="rId49"/>
    <p:sldId id="313" r:id="rId50"/>
    <p:sldId id="272" r:id="rId51"/>
    <p:sldId id="273" r:id="rId52"/>
    <p:sldId id="334" r:id="rId53"/>
    <p:sldId id="335" r:id="rId54"/>
    <p:sldId id="275" r:id="rId55"/>
    <p:sldId id="276" r:id="rId56"/>
    <p:sldId id="277" r:id="rId57"/>
    <p:sldId id="278" r:id="rId58"/>
    <p:sldId id="336" r:id="rId59"/>
    <p:sldId id="337" r:id="rId60"/>
    <p:sldId id="338" r:id="rId61"/>
    <p:sldId id="339" r:id="rId62"/>
    <p:sldId id="340" r:id="rId63"/>
    <p:sldId id="309" r:id="rId64"/>
    <p:sldId id="318" r:id="rId65"/>
    <p:sldId id="310" r:id="rId66"/>
    <p:sldId id="311" r:id="rId67"/>
    <p:sldId id="282" r:id="rId68"/>
    <p:sldId id="358" r:id="rId69"/>
    <p:sldId id="327" r:id="rId70"/>
    <p:sldId id="308" r:id="rId71"/>
  </p:sldIdLst>
  <p:sldSz cx="13716000" cy="9144000"/>
  <p:notesSz cx="6997700" cy="92837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649288" indent="-1920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1301750" indent="-38735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955800" indent="-584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2608263" indent="-779463"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536">
          <p15:clr>
            <a:srgbClr val="A4A3A4"/>
          </p15:clr>
        </p15:guide>
        <p15:guide id="2" pos="19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varScale="1">
        <p:scale>
          <a:sx n="56" d="100"/>
          <a:sy n="56" d="100"/>
        </p:scale>
        <p:origin x="1530" y="84"/>
      </p:cViewPr>
      <p:guideLst>
        <p:guide orient="horz" pos="1536"/>
        <p:guide pos="19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defTabSz="930275" eaLnBrk="1" hangingPunct="1">
              <a:defRPr sz="1200">
                <a:latin typeface="Times New Roman" charset="0"/>
                <a:ea typeface="ＭＳ Ｐゴシック" charset="-128"/>
                <a:cs typeface="ＭＳ Ｐゴシック" charset="-128"/>
              </a:defRPr>
            </a:lvl1pPr>
          </a:lstStyle>
          <a:p>
            <a:pPr>
              <a:defRPr/>
            </a:pPr>
            <a:endParaRPr lang="en-US"/>
          </a:p>
        </p:txBody>
      </p:sp>
      <p:sp>
        <p:nvSpPr>
          <p:cNvPr id="300035" name="Rectangle 3"/>
          <p:cNvSpPr>
            <a:spLocks noGrp="1" noChangeArrowheads="1"/>
          </p:cNvSpPr>
          <p:nvPr>
            <p:ph type="dt" idx="1"/>
          </p:nvPr>
        </p:nvSpPr>
        <p:spPr bwMode="auto">
          <a:xfrm>
            <a:off x="3963988"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algn="r" defTabSz="930275" eaLnBrk="1" hangingPunct="1">
              <a:defRPr sz="1200">
                <a:latin typeface="Times New Roman" charset="0"/>
                <a:ea typeface="ＭＳ Ｐゴシック" charset="-128"/>
                <a:cs typeface="ＭＳ Ｐゴシック" charset="-128"/>
              </a:defRPr>
            </a:lvl1pPr>
          </a:lstStyle>
          <a:p>
            <a:pPr>
              <a:defRPr/>
            </a:pPr>
            <a:endParaRPr lang="en-US"/>
          </a:p>
        </p:txBody>
      </p:sp>
      <p:sp>
        <p:nvSpPr>
          <p:cNvPr id="9220" name="Rectangle 4"/>
          <p:cNvSpPr>
            <a:spLocks noRot="1" noChangeArrowheads="1" noTextEdit="1"/>
          </p:cNvSpPr>
          <p:nvPr>
            <p:ph type="sldImg" idx="2"/>
          </p:nvPr>
        </p:nvSpPr>
        <p:spPr bwMode="auto">
          <a:xfrm>
            <a:off x="889000" y="696913"/>
            <a:ext cx="521970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003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defTabSz="930275" eaLnBrk="1" hangingPunct="1">
              <a:defRPr sz="1200">
                <a:latin typeface="Times New Roman" charset="0"/>
                <a:ea typeface="ＭＳ Ｐゴシック" charset="-128"/>
                <a:cs typeface="ＭＳ Ｐゴシック" charset="-128"/>
              </a:defRPr>
            </a:lvl1pPr>
          </a:lstStyle>
          <a:p>
            <a:pPr>
              <a:defRPr/>
            </a:pPr>
            <a:endParaRPr lang="en-US"/>
          </a:p>
        </p:txBody>
      </p:sp>
      <p:sp>
        <p:nvSpPr>
          <p:cNvPr id="30003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algn="r" defTabSz="930275" eaLnBrk="1" hangingPunct="1">
              <a:defRPr sz="1200" smtClean="0">
                <a:latin typeface="Times New Roman" panose="02020603050405020304" pitchFamily="18" charset="0"/>
              </a:defRPr>
            </a:lvl1pPr>
          </a:lstStyle>
          <a:p>
            <a:pPr>
              <a:defRPr/>
            </a:pPr>
            <a:fld id="{4F9C7420-D5B5-44F0-801A-2660227B6759}" type="slidenum">
              <a:rPr lang="en-US" altLang="en-US"/>
              <a:pPr>
                <a:defRPr/>
              </a:pPr>
              <a:t>‹#›</a:t>
            </a:fld>
            <a:endParaRPr lang="en-US" altLang="en-US"/>
          </a:p>
        </p:txBody>
      </p:sp>
    </p:spTree>
    <p:extLst>
      <p:ext uri="{BB962C8B-B14F-4D97-AF65-F5344CB8AC3E}">
        <p14:creationId xmlns:p14="http://schemas.microsoft.com/office/powerpoint/2010/main" val="18589719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charset="0"/>
        <a:ea typeface="MS PGothic" pitchFamily="34" charset="-128"/>
        <a:cs typeface="ＭＳ Ｐゴシック" charset="-128"/>
      </a:defRPr>
    </a:lvl1pPr>
    <a:lvl2pPr marL="649288"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2pPr>
    <a:lvl3pPr marL="1301750"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3pPr>
    <a:lvl4pPr marL="1955800"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4pPr>
    <a:lvl5pPr marL="2608263" algn="l" rtl="0" eaLnBrk="0" fontAlgn="base" hangingPunct="0">
      <a:spcBef>
        <a:spcPct val="30000"/>
      </a:spcBef>
      <a:spcAft>
        <a:spcPct val="0"/>
      </a:spcAft>
      <a:defRPr sz="1700" kern="1200">
        <a:solidFill>
          <a:schemeClr val="tx1"/>
        </a:solidFill>
        <a:latin typeface="Times New Roman" charset="0"/>
        <a:ea typeface="MS PGothic" pitchFamily="34" charset="-128"/>
        <a:cs typeface="+mn-cs"/>
      </a:defRPr>
    </a:lvl5pPr>
    <a:lvl6pPr marL="3264083" algn="l" defTabSz="652815" rtl="0" eaLnBrk="1" latinLnBrk="0" hangingPunct="1">
      <a:defRPr sz="1700" kern="1200">
        <a:solidFill>
          <a:schemeClr val="tx1"/>
        </a:solidFill>
        <a:latin typeface="+mn-lt"/>
        <a:ea typeface="+mn-ea"/>
        <a:cs typeface="+mn-cs"/>
      </a:defRPr>
    </a:lvl6pPr>
    <a:lvl7pPr marL="3916900" algn="l" defTabSz="652815" rtl="0" eaLnBrk="1" latinLnBrk="0" hangingPunct="1">
      <a:defRPr sz="1700" kern="1200">
        <a:solidFill>
          <a:schemeClr val="tx1"/>
        </a:solidFill>
        <a:latin typeface="+mn-lt"/>
        <a:ea typeface="+mn-ea"/>
        <a:cs typeface="+mn-cs"/>
      </a:defRPr>
    </a:lvl7pPr>
    <a:lvl8pPr marL="4569714" algn="l" defTabSz="652815" rtl="0" eaLnBrk="1" latinLnBrk="0" hangingPunct="1">
      <a:defRPr sz="1700" kern="1200">
        <a:solidFill>
          <a:schemeClr val="tx1"/>
        </a:solidFill>
        <a:latin typeface="+mn-lt"/>
        <a:ea typeface="+mn-ea"/>
        <a:cs typeface="+mn-cs"/>
      </a:defRPr>
    </a:lvl8pPr>
    <a:lvl9pPr marL="5222535" algn="l" defTabSz="652815"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5F2C5-6395-4CCA-B254-F90A5034B8EC}"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11267" name="Rectangle 2"/>
          <p:cNvSpPr>
            <a:spLocks noRo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7177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Rot="1" noChangeArrowheads="1" noTextEdit="1"/>
          </p:cNvSpPr>
          <p:nvPr>
            <p:ph type="sldImg"/>
          </p:nvPr>
        </p:nvSpPr>
        <p:spPr>
          <a:xfrm>
            <a:off x="889000" y="695325"/>
            <a:ext cx="5221288" cy="3481388"/>
          </a:xfrm>
          <a:ln/>
        </p:spPr>
      </p:sp>
      <p:sp>
        <p:nvSpPr>
          <p:cNvPr id="3789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51060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Rot="1" noChangeArrowheads="1" noTextEdit="1"/>
          </p:cNvSpPr>
          <p:nvPr>
            <p:ph type="sldImg"/>
          </p:nvPr>
        </p:nvSpPr>
        <p:spPr>
          <a:xfrm>
            <a:off x="889000" y="695325"/>
            <a:ext cx="5221288" cy="3481388"/>
          </a:xfrm>
          <a:ln/>
        </p:spPr>
      </p:sp>
      <p:sp>
        <p:nvSpPr>
          <p:cNvPr id="39939"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9892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Rot="1" noChangeArrowheads="1" noTextEdit="1"/>
          </p:cNvSpPr>
          <p:nvPr>
            <p:ph type="sldImg"/>
          </p:nvPr>
        </p:nvSpPr>
        <p:spPr>
          <a:xfrm>
            <a:off x="889000" y="695325"/>
            <a:ext cx="5221288" cy="3481388"/>
          </a:xfrm>
          <a:ln/>
        </p:spPr>
      </p:sp>
      <p:sp>
        <p:nvSpPr>
          <p:cNvPr id="4198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822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99FF5-661D-4D27-BA1B-90814715C9BF}"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4087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9503C5-6172-44CF-AC23-B881D4714FC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9503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1D65EE-57F2-4FDF-9251-785653CBA3BF}"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370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A80262-BDD1-45DE-B86C-3E3E40C5098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290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1345DA-CB1A-4D5C-B6BF-F2363FF2F8A4}"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3251" name="Rectangle 2"/>
          <p:cNvSpPr>
            <a:spLocks noRo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58129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A9820-2E87-4795-A9F9-7EF883C30632}"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9277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1DC2C8-D7AD-40C7-B77E-89E3136E0EA9}"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9014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872DF48-C14C-41E0-80A9-E63D95D1BDC1}"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4339" name="Rectangle 2"/>
          <p:cNvSpPr>
            <a:spLocks noRo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58235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BD82B8-DDFD-42E6-AC74-C54FB9EED13E}"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7273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823CC8-227B-4A7C-8C64-56DB2F79124B}"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0969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B48C95-6E9A-479A-A726-CB1252C19CC6}"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p:cNvSpPr>
            <a:spLocks noRo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74985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F77535-1B95-48A1-AB6A-DF6436174E3A}"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40403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02B617-F4A8-4C5F-BB99-533DADCEDBAD}"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75809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738A0C-C802-48DE-B8C2-7B4F579B554C}"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1600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85793B-C45C-4873-8761-66F919E20EC1}"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99742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A11E5-153F-4DC2-8C73-1F5B9A8EF648}"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3557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7DA5A2-401B-4CA8-B181-FF36E11A1CC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9146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B685F-806E-4EEC-9446-8984C6696E67}"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1923" name="Rectangle 2"/>
          <p:cNvSpPr>
            <a:spLocks noRo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9688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33A3DE-F270-4E6D-9696-6F36CA3B14A5}"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6387" name="Rectangle 2"/>
          <p:cNvSpPr>
            <a:spLocks noRo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0112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253F00-78A8-4092-816B-7C9C10C89FD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6019" name="Rectangle 2"/>
          <p:cNvSpPr>
            <a:spLocks noRo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89516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1315BDF-892D-40B2-8ED5-C6746FFAC4D0}"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1980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4F6132F-DC9D-478B-9A59-872F786ED47F}"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16058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CAF8B6-77F8-4504-99E4-3E909DC8A542}"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92597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0D901D-8A5A-43B6-A890-65D134648497}"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36820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0B69A4B-E90B-4944-BC80-ADC9EC1EEAC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50915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BF9CFD-4041-4BBF-8CC2-8AEA5E85A29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7222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29C80D-2CC5-4760-84FE-A5812E8FC886}"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3427" name="Rectangle 2"/>
          <p:cNvSpPr>
            <a:spLocks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98042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87A6D72-97E6-4F32-8F84-F9A04DDD79D6}"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05475" name="Rectangle 2"/>
          <p:cNvSpPr>
            <a:spLocks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708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501D47-1C8D-40B7-ADCA-26FEB0372D1E}"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07523" name="Rectangle 2"/>
          <p:cNvSpPr>
            <a:spLocks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04573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Rot="1" noChangeArrowheads="1" noTextEdit="1"/>
          </p:cNvSpPr>
          <p:nvPr>
            <p:ph type="sldImg"/>
          </p:nvPr>
        </p:nvSpPr>
        <p:spPr>
          <a:xfrm>
            <a:off x="889000" y="695325"/>
            <a:ext cx="5221288" cy="3481388"/>
          </a:xfrm>
          <a:ln/>
        </p:spPr>
      </p:sp>
      <p:sp>
        <p:nvSpPr>
          <p:cNvPr id="18435"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33186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DB86FE-E88C-43C0-A7B8-D251F97A95D5}"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09571" name="Rectangle 2"/>
          <p:cNvSpPr>
            <a:spLocks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85662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C087E3-3B07-4E11-B649-1A154C39053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1619" name="Rectangle 2"/>
          <p:cNvSpPr>
            <a:spLocks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76439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Ro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39398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Ro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77969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Ro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70169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Ro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53039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D2F8EF-C583-4C6B-8730-0CAB58E9686F}"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21859" name="Rectangle 2"/>
          <p:cNvSpPr>
            <a:spLocks noRo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83889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09DF9D7-7C84-4321-ABE3-6E9A49ABE4EF}"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125955" name="Rectangle 2"/>
          <p:cNvSpPr>
            <a:spLocks noRo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62030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F13541-53CF-4E0A-B319-50B97DBCEA9C}"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1507" name="Rectangle 2"/>
          <p:cNvSpPr>
            <a:spLocks noRo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2149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Rot="1" noChangeArrowheads="1" noTextEdit="1"/>
          </p:cNvSpPr>
          <p:nvPr>
            <p:ph type="sldImg"/>
          </p:nvPr>
        </p:nvSpPr>
        <p:spPr>
          <a:xfrm>
            <a:off x="889000" y="695325"/>
            <a:ext cx="5221288" cy="3481388"/>
          </a:xfrm>
          <a:ln/>
        </p:spPr>
      </p:sp>
      <p:sp>
        <p:nvSpPr>
          <p:cNvPr id="23555"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58308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BDA526-D998-4AE9-8EAB-75CA122BC762}" type="slidenum">
              <a:rPr lang="en-US" altLang="en-US">
                <a:solidFill>
                  <a:srgbClr val="000000"/>
                </a:solidFill>
                <a:latin typeface="Times New Roman" panose="02020603050405020304" pitchFamily="18" charset="0"/>
              </a:rPr>
              <a:pPr/>
              <a:t>9</a:t>
            </a:fld>
            <a:endParaRPr lang="en-US" altLang="en-US">
              <a:solidFill>
                <a:srgbClr val="000000"/>
              </a:solidFill>
              <a:latin typeface="Times New Roman" panose="02020603050405020304" pitchFamily="18" charset="0"/>
            </a:endParaRPr>
          </a:p>
        </p:txBody>
      </p:sp>
      <p:sp>
        <p:nvSpPr>
          <p:cNvPr id="25603"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40824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DBE3AD-78F4-4DE5-8DF2-D57B69C3D906}"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7651" name="Rectangle 2"/>
          <p:cNvSpPr>
            <a:spLocks noRo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8350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Rot="1" noChangeArrowheads="1" noTextEdit="1"/>
          </p:cNvSpPr>
          <p:nvPr>
            <p:ph type="sldImg"/>
          </p:nvPr>
        </p:nvSpPr>
        <p:spPr>
          <a:xfrm>
            <a:off x="889000" y="695325"/>
            <a:ext cx="5221288" cy="3481388"/>
          </a:xfrm>
          <a:ln/>
        </p:spPr>
      </p:sp>
      <p:sp>
        <p:nvSpPr>
          <p:cNvPr id="3584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8" tIns="46219" rIns="92438" bIns="46219"/>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49133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grpSp>
      <p:sp>
        <p:nvSpPr>
          <p:cNvPr id="7" name="Text Box 7"/>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562" tIns="65282" rIns="130562" bIns="6528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41275" y="8818563"/>
            <a:ext cx="3727450" cy="347662"/>
          </a:xfrm>
          <a:prstGeom prst="rect">
            <a:avLst/>
          </a:prstGeom>
          <a:noFill/>
          <a:ln w="9525">
            <a:noFill/>
            <a:miter lim="800000"/>
            <a:headEnd/>
            <a:tailEnd/>
          </a:ln>
          <a:effectLst/>
        </p:spPr>
        <p:txBody>
          <a:bodyPr wrap="none" lIns="130562" tIns="65282" rIns="130562" bIns="6528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336699"/>
                </a:solidFill>
                <a:latin typeface="Helvetica" pitchFamily="-84" charset="0"/>
              </a:rPr>
              <a:t>Operating System Concepts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4837113" y="5354638"/>
            <a:ext cx="3505200" cy="2517775"/>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30562" tIns="65282" rIns="130562" bIns="6528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defRPr/>
            </a:pPr>
            <a:endParaRPr lang="en-US" altLang="en-US" sz="1900" smtClean="0"/>
          </a:p>
        </p:txBody>
      </p:sp>
      <p:sp>
        <p:nvSpPr>
          <p:cNvPr id="297986"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222291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274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6009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grpSp>
      <p:sp>
        <p:nvSpPr>
          <p:cNvPr id="7" name="Text Box 7"/>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75" tIns="65288" rIns="130575" bIns="6528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41275" y="8818563"/>
            <a:ext cx="37782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336699"/>
                </a:solidFill>
                <a:latin typeface="Helvetica" pitchFamily="-84" charset="0"/>
              </a:rPr>
              <a:t>Operating System Concepts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Edit9on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4837113" y="5341938"/>
            <a:ext cx="3505200" cy="2517775"/>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30575" tIns="65288" rIns="130575" bIns="6528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1525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2456837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035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28"/>
            <a:ext cx="11658600" cy="2000249"/>
          </a:xfrm>
        </p:spPr>
        <p:txBody>
          <a:bodyPr anchor="b"/>
          <a:lstStyle>
            <a:lvl1pPr marL="0" indent="0">
              <a:buNone/>
              <a:defRPr sz="2900"/>
            </a:lvl1pPr>
            <a:lvl2pPr marL="652880" indent="0">
              <a:buNone/>
              <a:defRPr sz="2600"/>
            </a:lvl2pPr>
            <a:lvl3pPr marL="1305765" indent="0">
              <a:buNone/>
              <a:defRPr sz="2300"/>
            </a:lvl3pPr>
            <a:lvl4pPr marL="1958648" indent="0">
              <a:buNone/>
              <a:defRPr sz="2000"/>
            </a:lvl4pPr>
            <a:lvl5pPr marL="2611531" indent="0">
              <a:buNone/>
              <a:defRPr sz="2000"/>
            </a:lvl5pPr>
            <a:lvl6pPr marL="3264408" indent="0">
              <a:buNone/>
              <a:defRPr sz="2000"/>
            </a:lvl6pPr>
            <a:lvl7pPr marL="3917291" indent="0">
              <a:buNone/>
              <a:defRPr sz="2000"/>
            </a:lvl7pPr>
            <a:lvl8pPr marL="4570171" indent="0">
              <a:buNone/>
              <a:defRPr sz="2000"/>
            </a:lvl8pPr>
            <a:lvl9pPr marL="5223055" indent="0">
              <a:buNone/>
              <a:defRPr sz="2000"/>
            </a:lvl9pPr>
          </a:lstStyle>
          <a:p>
            <a:pPr lvl="0"/>
            <a:r>
              <a:rPr lang="en-US" smtClean="0"/>
              <a:t>Click to edit Master text styles</a:t>
            </a:r>
          </a:p>
        </p:txBody>
      </p:sp>
    </p:spTree>
    <p:extLst>
      <p:ext uri="{BB962C8B-B14F-4D97-AF65-F5344CB8AC3E}">
        <p14:creationId xmlns:p14="http://schemas.microsoft.com/office/powerpoint/2010/main" val="1930585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6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6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5048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49" y="2046817"/>
            <a:ext cx="6062663" cy="853016"/>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49"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9371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1480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929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11"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7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11" y="1913477"/>
            <a:ext cx="4512470" cy="6254751"/>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smtClean="0"/>
              <a:t>Click to edit Master text styles</a:t>
            </a:r>
          </a:p>
        </p:txBody>
      </p:sp>
    </p:spTree>
    <p:extLst>
      <p:ext uri="{BB962C8B-B14F-4D97-AF65-F5344CB8AC3E}">
        <p14:creationId xmlns:p14="http://schemas.microsoft.com/office/powerpoint/2010/main" val="352891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5477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2880" indent="0">
              <a:buNone/>
              <a:defRPr sz="4000"/>
            </a:lvl2pPr>
            <a:lvl3pPr marL="1305765" indent="0">
              <a:buNone/>
              <a:defRPr sz="3400"/>
            </a:lvl3pPr>
            <a:lvl4pPr marL="1958648" indent="0">
              <a:buNone/>
              <a:defRPr sz="2900"/>
            </a:lvl4pPr>
            <a:lvl5pPr marL="2611531" indent="0">
              <a:buNone/>
              <a:defRPr sz="2900"/>
            </a:lvl5pPr>
            <a:lvl6pPr marL="3264408" indent="0">
              <a:buNone/>
              <a:defRPr sz="2900"/>
            </a:lvl6pPr>
            <a:lvl7pPr marL="3917291" indent="0">
              <a:buNone/>
              <a:defRPr sz="2900"/>
            </a:lvl7pPr>
            <a:lvl8pPr marL="4570171" indent="0">
              <a:buNone/>
              <a:defRPr sz="2900"/>
            </a:lvl8pPr>
            <a:lvl9pPr marL="5223055" indent="0">
              <a:buNone/>
              <a:defRPr sz="2900"/>
            </a:lvl9pPr>
          </a:lstStyle>
          <a:p>
            <a:pPr lvl="0"/>
            <a:endParaRPr lang="en-US"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smtClean="0"/>
              <a:t>Click to edit Master text styles</a:t>
            </a:r>
          </a:p>
        </p:txBody>
      </p:sp>
    </p:spTree>
    <p:extLst>
      <p:ext uri="{BB962C8B-B14F-4D97-AF65-F5344CB8AC3E}">
        <p14:creationId xmlns:p14="http://schemas.microsoft.com/office/powerpoint/2010/main" val="3129547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3202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173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grpSp>
      <p:sp>
        <p:nvSpPr>
          <p:cNvPr id="7" name="Text Box 7"/>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95" tIns="65298" rIns="130595" bIns="6529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41275" y="8818563"/>
            <a:ext cx="37782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336699"/>
                </a:solidFill>
                <a:latin typeface="Helvetica" pitchFamily="-84" charset="0"/>
              </a:rPr>
              <a:t>Operating System Concepts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Edit9on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4837113" y="5341938"/>
            <a:ext cx="3505200" cy="2517775"/>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30595" tIns="65298" rIns="130595" bIns="6529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1525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4092106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4290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24"/>
            <a:ext cx="11658600" cy="2000249"/>
          </a:xfrm>
        </p:spPr>
        <p:txBody>
          <a:bodyPr anchor="b"/>
          <a:lstStyle>
            <a:lvl1pPr marL="0" indent="0">
              <a:buNone/>
              <a:defRPr sz="2900"/>
            </a:lvl1pPr>
            <a:lvl2pPr marL="652979" indent="0">
              <a:buNone/>
              <a:defRPr sz="2600"/>
            </a:lvl2pPr>
            <a:lvl3pPr marL="1305960" indent="0">
              <a:buNone/>
              <a:defRPr sz="2300"/>
            </a:lvl3pPr>
            <a:lvl4pPr marL="1958941" indent="0">
              <a:buNone/>
              <a:defRPr sz="2000"/>
            </a:lvl4pPr>
            <a:lvl5pPr marL="2611921" indent="0">
              <a:buNone/>
              <a:defRPr sz="2000"/>
            </a:lvl5pPr>
            <a:lvl6pPr marL="3264898" indent="0">
              <a:buNone/>
              <a:defRPr sz="2000"/>
            </a:lvl6pPr>
            <a:lvl7pPr marL="3917878" indent="0">
              <a:buNone/>
              <a:defRPr sz="2000"/>
            </a:lvl7pPr>
            <a:lvl8pPr marL="4570857" indent="0">
              <a:buNone/>
              <a:defRPr sz="2000"/>
            </a:lvl8pPr>
            <a:lvl9pPr marL="5223836" indent="0">
              <a:buNone/>
              <a:defRPr sz="2000"/>
            </a:lvl9pPr>
          </a:lstStyle>
          <a:p>
            <a:pPr lvl="0"/>
            <a:r>
              <a:rPr lang="en-US" smtClean="0"/>
              <a:t>Click to edit Master text styles</a:t>
            </a:r>
          </a:p>
        </p:txBody>
      </p:sp>
    </p:spTree>
    <p:extLst>
      <p:ext uri="{BB962C8B-B14F-4D97-AF65-F5344CB8AC3E}">
        <p14:creationId xmlns:p14="http://schemas.microsoft.com/office/powerpoint/2010/main" val="293792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57"/>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57"/>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881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2979" indent="0">
              <a:buNone/>
              <a:defRPr sz="2900" b="1"/>
            </a:lvl2pPr>
            <a:lvl3pPr marL="1305960" indent="0">
              <a:buNone/>
              <a:defRPr sz="2600" b="1"/>
            </a:lvl3pPr>
            <a:lvl4pPr marL="1958941" indent="0">
              <a:buNone/>
              <a:defRPr sz="2300" b="1"/>
            </a:lvl4pPr>
            <a:lvl5pPr marL="2611921" indent="0">
              <a:buNone/>
              <a:defRPr sz="2300" b="1"/>
            </a:lvl5pPr>
            <a:lvl6pPr marL="3264898" indent="0">
              <a:buNone/>
              <a:defRPr sz="2300" b="1"/>
            </a:lvl6pPr>
            <a:lvl7pPr marL="3917878" indent="0">
              <a:buNone/>
              <a:defRPr sz="2300" b="1"/>
            </a:lvl7pPr>
            <a:lvl8pPr marL="4570857" indent="0">
              <a:buNone/>
              <a:defRPr sz="2300" b="1"/>
            </a:lvl8pPr>
            <a:lvl9pPr marL="5223836"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44" y="2046817"/>
            <a:ext cx="6062663" cy="853016"/>
          </a:xfrm>
        </p:spPr>
        <p:txBody>
          <a:bodyPr anchor="b"/>
          <a:lstStyle>
            <a:lvl1pPr marL="0" indent="0">
              <a:buNone/>
              <a:defRPr sz="3400" b="1"/>
            </a:lvl1pPr>
            <a:lvl2pPr marL="652979" indent="0">
              <a:buNone/>
              <a:defRPr sz="2900" b="1"/>
            </a:lvl2pPr>
            <a:lvl3pPr marL="1305960" indent="0">
              <a:buNone/>
              <a:defRPr sz="2600" b="1"/>
            </a:lvl3pPr>
            <a:lvl4pPr marL="1958941" indent="0">
              <a:buNone/>
              <a:defRPr sz="2300" b="1"/>
            </a:lvl4pPr>
            <a:lvl5pPr marL="2611921" indent="0">
              <a:buNone/>
              <a:defRPr sz="2300" b="1"/>
            </a:lvl5pPr>
            <a:lvl6pPr marL="3264898" indent="0">
              <a:buNone/>
              <a:defRPr sz="2300" b="1"/>
            </a:lvl6pPr>
            <a:lvl7pPr marL="3917878" indent="0">
              <a:buNone/>
              <a:defRPr sz="2300" b="1"/>
            </a:lvl7pPr>
            <a:lvl8pPr marL="4570857" indent="0">
              <a:buNone/>
              <a:defRPr sz="2300" b="1"/>
            </a:lvl8pPr>
            <a:lvl9pPr marL="5223836"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44"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9285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8934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3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30"/>
            <a:ext cx="11658600" cy="2000249"/>
          </a:xfrm>
        </p:spPr>
        <p:txBody>
          <a:bodyPr anchor="b"/>
          <a:lstStyle>
            <a:lvl1pPr marL="0" indent="0">
              <a:buNone/>
              <a:defRPr sz="2900"/>
            </a:lvl1pPr>
            <a:lvl2pPr marL="652815" indent="0">
              <a:buNone/>
              <a:defRPr sz="2600"/>
            </a:lvl2pPr>
            <a:lvl3pPr marL="1305635" indent="0">
              <a:buNone/>
              <a:defRPr sz="2300"/>
            </a:lvl3pPr>
            <a:lvl4pPr marL="1958454" indent="0">
              <a:buNone/>
              <a:defRPr sz="2000"/>
            </a:lvl4pPr>
            <a:lvl5pPr marL="2611271" indent="0">
              <a:buNone/>
              <a:defRPr sz="2000"/>
            </a:lvl5pPr>
            <a:lvl6pPr marL="3264083" indent="0">
              <a:buNone/>
              <a:defRPr sz="2000"/>
            </a:lvl6pPr>
            <a:lvl7pPr marL="3916900" indent="0">
              <a:buNone/>
              <a:defRPr sz="2000"/>
            </a:lvl7pPr>
            <a:lvl8pPr marL="4569714" indent="0">
              <a:buNone/>
              <a:defRPr sz="2000"/>
            </a:lvl8pPr>
            <a:lvl9pPr marL="5222535" indent="0">
              <a:buNone/>
              <a:defRPr sz="2000"/>
            </a:lvl9pPr>
          </a:lstStyle>
          <a:p>
            <a:pPr lvl="0"/>
            <a:r>
              <a:rPr lang="en-US" smtClean="0"/>
              <a:t>Click to edit Master text styles</a:t>
            </a:r>
          </a:p>
        </p:txBody>
      </p:sp>
    </p:spTree>
    <p:extLst>
      <p:ext uri="{BB962C8B-B14F-4D97-AF65-F5344CB8AC3E}">
        <p14:creationId xmlns:p14="http://schemas.microsoft.com/office/powerpoint/2010/main" val="1903775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7"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73"/>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7" y="1913473"/>
            <a:ext cx="4512470" cy="6254751"/>
          </a:xfrm>
        </p:spPr>
        <p:txBody>
          <a:bodyPr/>
          <a:lstStyle>
            <a:lvl1pPr marL="0" indent="0">
              <a:buNone/>
              <a:defRPr sz="2000"/>
            </a:lvl1pPr>
            <a:lvl2pPr marL="652979" indent="0">
              <a:buNone/>
              <a:defRPr sz="1700"/>
            </a:lvl2pPr>
            <a:lvl3pPr marL="1305960" indent="0">
              <a:buNone/>
              <a:defRPr sz="1400"/>
            </a:lvl3pPr>
            <a:lvl4pPr marL="1958941" indent="0">
              <a:buNone/>
              <a:defRPr sz="1300"/>
            </a:lvl4pPr>
            <a:lvl5pPr marL="2611921" indent="0">
              <a:buNone/>
              <a:defRPr sz="1300"/>
            </a:lvl5pPr>
            <a:lvl6pPr marL="3264898" indent="0">
              <a:buNone/>
              <a:defRPr sz="1300"/>
            </a:lvl6pPr>
            <a:lvl7pPr marL="3917878" indent="0">
              <a:buNone/>
              <a:defRPr sz="1300"/>
            </a:lvl7pPr>
            <a:lvl8pPr marL="4570857" indent="0">
              <a:buNone/>
              <a:defRPr sz="1300"/>
            </a:lvl8pPr>
            <a:lvl9pPr marL="5223836" indent="0">
              <a:buNone/>
              <a:defRPr sz="1300"/>
            </a:lvl9pPr>
          </a:lstStyle>
          <a:p>
            <a:pPr lvl="0"/>
            <a:r>
              <a:rPr lang="en-US" smtClean="0"/>
              <a:t>Click to edit Master text styles</a:t>
            </a:r>
          </a:p>
        </p:txBody>
      </p:sp>
    </p:spTree>
    <p:extLst>
      <p:ext uri="{BB962C8B-B14F-4D97-AF65-F5344CB8AC3E}">
        <p14:creationId xmlns:p14="http://schemas.microsoft.com/office/powerpoint/2010/main" val="1530727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2979" indent="0">
              <a:buNone/>
              <a:defRPr sz="4000"/>
            </a:lvl2pPr>
            <a:lvl3pPr marL="1305960" indent="0">
              <a:buNone/>
              <a:defRPr sz="3400"/>
            </a:lvl3pPr>
            <a:lvl4pPr marL="1958941" indent="0">
              <a:buNone/>
              <a:defRPr sz="2900"/>
            </a:lvl4pPr>
            <a:lvl5pPr marL="2611921" indent="0">
              <a:buNone/>
              <a:defRPr sz="2900"/>
            </a:lvl5pPr>
            <a:lvl6pPr marL="3264898" indent="0">
              <a:buNone/>
              <a:defRPr sz="2900"/>
            </a:lvl6pPr>
            <a:lvl7pPr marL="3917878" indent="0">
              <a:buNone/>
              <a:defRPr sz="2900"/>
            </a:lvl7pPr>
            <a:lvl8pPr marL="4570857" indent="0">
              <a:buNone/>
              <a:defRPr sz="2900"/>
            </a:lvl8pPr>
            <a:lvl9pPr marL="5223836" indent="0">
              <a:buNone/>
              <a:defRPr sz="2900"/>
            </a:lvl9pPr>
          </a:lstStyle>
          <a:p>
            <a:pPr lvl="0"/>
            <a:endParaRPr lang="en-US"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2979" indent="0">
              <a:buNone/>
              <a:defRPr sz="1700"/>
            </a:lvl2pPr>
            <a:lvl3pPr marL="1305960" indent="0">
              <a:buNone/>
              <a:defRPr sz="1400"/>
            </a:lvl3pPr>
            <a:lvl4pPr marL="1958941" indent="0">
              <a:buNone/>
              <a:defRPr sz="1300"/>
            </a:lvl4pPr>
            <a:lvl5pPr marL="2611921" indent="0">
              <a:buNone/>
              <a:defRPr sz="1300"/>
            </a:lvl5pPr>
            <a:lvl6pPr marL="3264898" indent="0">
              <a:buNone/>
              <a:defRPr sz="1300"/>
            </a:lvl6pPr>
            <a:lvl7pPr marL="3917878" indent="0">
              <a:buNone/>
              <a:defRPr sz="1300"/>
            </a:lvl7pPr>
            <a:lvl8pPr marL="4570857" indent="0">
              <a:buNone/>
              <a:defRPr sz="1300"/>
            </a:lvl8pPr>
            <a:lvl9pPr marL="5223836" indent="0">
              <a:buNone/>
              <a:defRPr sz="1300"/>
            </a:lvl9pPr>
          </a:lstStyle>
          <a:p>
            <a:pPr lvl="0"/>
            <a:r>
              <a:rPr lang="en-US" smtClean="0"/>
              <a:t>Click to edit Master text styles</a:t>
            </a:r>
          </a:p>
        </p:txBody>
      </p:sp>
    </p:spTree>
    <p:extLst>
      <p:ext uri="{BB962C8B-B14F-4D97-AF65-F5344CB8AC3E}">
        <p14:creationId xmlns:p14="http://schemas.microsoft.com/office/powerpoint/2010/main" val="30122690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9489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063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grpSp>
      <p:sp>
        <p:nvSpPr>
          <p:cNvPr id="7" name="Text Box 7"/>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41275" y="8818563"/>
            <a:ext cx="37766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336699"/>
                </a:solidFill>
                <a:latin typeface="Helvetica" pitchFamily="-84" charset="0"/>
              </a:rPr>
              <a:t>Operating System Concepts – 9</a:t>
            </a:r>
            <a:r>
              <a:rPr lang="en-US" altLang="en-US" sz="1400" b="1" baseline="30000" smtClean="0">
                <a:solidFill>
                  <a:srgbClr val="336699"/>
                </a:solidFill>
                <a:latin typeface="Helvetica" pitchFamily="-84" charset="0"/>
              </a:rPr>
              <a:t>th</a:t>
            </a:r>
            <a:r>
              <a:rPr lang="en-US" altLang="en-US" sz="1400" b="1" smtClean="0">
                <a:solidFill>
                  <a:srgbClr val="336699"/>
                </a:solidFill>
                <a:latin typeface="Helvetica" pitchFamily="-84" charset="0"/>
              </a:rPr>
              <a:t> Edit9on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4837113" y="5341938"/>
            <a:ext cx="3505200" cy="2517775"/>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30622" tIns="65311" rIns="130622" bIns="65311"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solidFill>
                <a:srgbClr val="000000"/>
              </a:solidFill>
            </a:endParaRPr>
          </a:p>
        </p:txBody>
      </p:sp>
      <p:sp>
        <p:nvSpPr>
          <p:cNvPr id="1525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1479063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514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083470" y="3875618"/>
            <a:ext cx="11658600" cy="2000249"/>
          </a:xfrm>
        </p:spPr>
        <p:txBody>
          <a:bodyPr anchor="b"/>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smtClean="0"/>
              <a:t>Click to edit Master text styles</a:t>
            </a:r>
          </a:p>
        </p:txBody>
      </p:sp>
    </p:spTree>
    <p:extLst>
      <p:ext uri="{BB962C8B-B14F-4D97-AF65-F5344CB8AC3E}">
        <p14:creationId xmlns:p14="http://schemas.microsoft.com/office/powerpoint/2010/main" val="29741652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5851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38" y="2046817"/>
            <a:ext cx="6062663"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38"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13504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7299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09675" y="1644663"/>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96175" y="1644663"/>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91165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253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6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1" y="1913467"/>
            <a:ext cx="4512470" cy="6254751"/>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extLst>
      <p:ext uri="{BB962C8B-B14F-4D97-AF65-F5344CB8AC3E}">
        <p14:creationId xmlns:p14="http://schemas.microsoft.com/office/powerpoint/2010/main" val="14034467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0"/>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US" noProof="0" smtClean="0"/>
          </a:p>
        </p:txBody>
      </p:sp>
      <p:sp>
        <p:nvSpPr>
          <p:cNvPr id="4" name="Text Placeholder 3"/>
          <p:cNvSpPr>
            <a:spLocks noGrp="1"/>
          </p:cNvSpPr>
          <p:nvPr>
            <p:ph type="body" sz="half" idx="2"/>
          </p:nvPr>
        </p:nvSpPr>
        <p:spPr>
          <a:xfrm>
            <a:off x="2688432" y="7156451"/>
            <a:ext cx="8229600" cy="1073149"/>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Tree>
    <p:extLst>
      <p:ext uri="{BB962C8B-B14F-4D97-AF65-F5344CB8AC3E}">
        <p14:creationId xmlns:p14="http://schemas.microsoft.com/office/powerpoint/2010/main" val="2757788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3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777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2815" indent="0">
              <a:buNone/>
              <a:defRPr sz="2900" b="1"/>
            </a:lvl2pPr>
            <a:lvl3pPr marL="1305635" indent="0">
              <a:buNone/>
              <a:defRPr sz="2600" b="1"/>
            </a:lvl3pPr>
            <a:lvl4pPr marL="1958454" indent="0">
              <a:buNone/>
              <a:defRPr sz="2300" b="1"/>
            </a:lvl4pPr>
            <a:lvl5pPr marL="2611271" indent="0">
              <a:buNone/>
              <a:defRPr sz="2300" b="1"/>
            </a:lvl5pPr>
            <a:lvl6pPr marL="3264083" indent="0">
              <a:buNone/>
              <a:defRPr sz="2300" b="1"/>
            </a:lvl6pPr>
            <a:lvl7pPr marL="3916900" indent="0">
              <a:buNone/>
              <a:defRPr sz="2300" b="1"/>
            </a:lvl7pPr>
            <a:lvl8pPr marL="4569714" indent="0">
              <a:buNone/>
              <a:defRPr sz="2300" b="1"/>
            </a:lvl8pPr>
            <a:lvl9pPr marL="5222535"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52" y="2046817"/>
            <a:ext cx="6062663" cy="853016"/>
          </a:xfrm>
        </p:spPr>
        <p:txBody>
          <a:bodyPr anchor="b"/>
          <a:lstStyle>
            <a:lvl1pPr marL="0" indent="0">
              <a:buNone/>
              <a:defRPr sz="3400" b="1"/>
            </a:lvl1pPr>
            <a:lvl2pPr marL="652815" indent="0">
              <a:buNone/>
              <a:defRPr sz="2900" b="1"/>
            </a:lvl2pPr>
            <a:lvl3pPr marL="1305635" indent="0">
              <a:buNone/>
              <a:defRPr sz="2600" b="1"/>
            </a:lvl3pPr>
            <a:lvl4pPr marL="1958454" indent="0">
              <a:buNone/>
              <a:defRPr sz="2300" b="1"/>
            </a:lvl4pPr>
            <a:lvl5pPr marL="2611271" indent="0">
              <a:buNone/>
              <a:defRPr sz="2300" b="1"/>
            </a:lvl5pPr>
            <a:lvl6pPr marL="3264083" indent="0">
              <a:buNone/>
              <a:defRPr sz="2300" b="1"/>
            </a:lvl6pPr>
            <a:lvl7pPr marL="3916900" indent="0">
              <a:buNone/>
              <a:defRPr sz="2300" b="1"/>
            </a:lvl7pPr>
            <a:lvl8pPr marL="4569714" indent="0">
              <a:buNone/>
              <a:defRPr sz="2300" b="1"/>
            </a:lvl8pPr>
            <a:lvl9pPr marL="5222535"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6967552"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78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144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72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14" y="364067"/>
            <a:ext cx="4512470" cy="1549400"/>
          </a:xfrm>
        </p:spPr>
        <p:txBody>
          <a:bodyPr/>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362575" y="364079"/>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14" y="1913479"/>
            <a:ext cx="4512470" cy="6254751"/>
          </a:xfrm>
        </p:spPr>
        <p:txBody>
          <a:bodyPr/>
          <a:lstStyle>
            <a:lvl1pPr marL="0" indent="0">
              <a:buNone/>
              <a:defRPr sz="2000"/>
            </a:lvl1pPr>
            <a:lvl2pPr marL="652815" indent="0">
              <a:buNone/>
              <a:defRPr sz="1700"/>
            </a:lvl2pPr>
            <a:lvl3pPr marL="1305635" indent="0">
              <a:buNone/>
              <a:defRPr sz="1400"/>
            </a:lvl3pPr>
            <a:lvl4pPr marL="1958454" indent="0">
              <a:buNone/>
              <a:defRPr sz="1300"/>
            </a:lvl4pPr>
            <a:lvl5pPr marL="2611271" indent="0">
              <a:buNone/>
              <a:defRPr sz="1300"/>
            </a:lvl5pPr>
            <a:lvl6pPr marL="3264083" indent="0">
              <a:buNone/>
              <a:defRPr sz="1300"/>
            </a:lvl6pPr>
            <a:lvl7pPr marL="3916900" indent="0">
              <a:buNone/>
              <a:defRPr sz="1300"/>
            </a:lvl7pPr>
            <a:lvl8pPr marL="4569714" indent="0">
              <a:buNone/>
              <a:defRPr sz="1300"/>
            </a:lvl8pPr>
            <a:lvl9pPr marL="5222535" indent="0">
              <a:buNone/>
              <a:defRPr sz="1300"/>
            </a:lvl9pPr>
          </a:lstStyle>
          <a:p>
            <a:pPr lvl="0"/>
            <a:r>
              <a:rPr lang="en-US" smtClean="0"/>
              <a:t>Click to edit Master text styles</a:t>
            </a:r>
          </a:p>
        </p:txBody>
      </p:sp>
    </p:spTree>
    <p:extLst>
      <p:ext uri="{BB962C8B-B14F-4D97-AF65-F5344CB8AC3E}">
        <p14:creationId xmlns:p14="http://schemas.microsoft.com/office/powerpoint/2010/main" val="182962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1"/>
            <a:ext cx="8229600" cy="755651"/>
          </a:xfrm>
        </p:spPr>
        <p:txBody>
          <a:bodyPr/>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2815" indent="0">
              <a:buNone/>
              <a:defRPr sz="4000"/>
            </a:lvl2pPr>
            <a:lvl3pPr marL="1305635" indent="0">
              <a:buNone/>
              <a:defRPr sz="3400"/>
            </a:lvl3pPr>
            <a:lvl4pPr marL="1958454" indent="0">
              <a:buNone/>
              <a:defRPr sz="2900"/>
            </a:lvl4pPr>
            <a:lvl5pPr marL="2611271" indent="0">
              <a:buNone/>
              <a:defRPr sz="2900"/>
            </a:lvl5pPr>
            <a:lvl6pPr marL="3264083" indent="0">
              <a:buNone/>
              <a:defRPr sz="2900"/>
            </a:lvl6pPr>
            <a:lvl7pPr marL="3916900" indent="0">
              <a:buNone/>
              <a:defRPr sz="2900"/>
            </a:lvl7pPr>
            <a:lvl8pPr marL="4569714" indent="0">
              <a:buNone/>
              <a:defRPr sz="2900"/>
            </a:lvl8pPr>
            <a:lvl9pPr marL="5222535" indent="0">
              <a:buNone/>
              <a:defRPr sz="2900"/>
            </a:lvl9pPr>
          </a:lstStyle>
          <a:p>
            <a:pPr lvl="0"/>
            <a:endParaRPr lang="en-US" noProof="0" smtClean="0"/>
          </a:p>
        </p:txBody>
      </p:sp>
      <p:sp>
        <p:nvSpPr>
          <p:cNvPr id="4" name="Text Placeholder 3"/>
          <p:cNvSpPr>
            <a:spLocks noGrp="1"/>
          </p:cNvSpPr>
          <p:nvPr>
            <p:ph type="body" sz="half" idx="2"/>
          </p:nvPr>
        </p:nvSpPr>
        <p:spPr>
          <a:xfrm>
            <a:off x="2688432" y="7156452"/>
            <a:ext cx="8229600" cy="1073149"/>
          </a:xfrm>
        </p:spPr>
        <p:txBody>
          <a:bodyPr/>
          <a:lstStyle>
            <a:lvl1pPr marL="0" indent="0">
              <a:buNone/>
              <a:defRPr sz="2000"/>
            </a:lvl1pPr>
            <a:lvl2pPr marL="652815" indent="0">
              <a:buNone/>
              <a:defRPr sz="1700"/>
            </a:lvl2pPr>
            <a:lvl3pPr marL="1305635" indent="0">
              <a:buNone/>
              <a:defRPr sz="1400"/>
            </a:lvl3pPr>
            <a:lvl4pPr marL="1958454" indent="0">
              <a:buNone/>
              <a:defRPr sz="1300"/>
            </a:lvl4pPr>
            <a:lvl5pPr marL="2611271" indent="0">
              <a:buNone/>
              <a:defRPr sz="1300"/>
            </a:lvl5pPr>
            <a:lvl6pPr marL="3264083" indent="0">
              <a:buNone/>
              <a:defRPr sz="1300"/>
            </a:lvl6pPr>
            <a:lvl7pPr marL="3916900" indent="0">
              <a:buNone/>
              <a:defRPr sz="1300"/>
            </a:lvl7pPr>
            <a:lvl8pPr marL="4569714" indent="0">
              <a:buNone/>
              <a:defRPr sz="1300"/>
            </a:lvl8pPr>
            <a:lvl9pPr marL="5222535" indent="0">
              <a:buNone/>
              <a:defRPr sz="1300"/>
            </a:lvl9pPr>
          </a:lstStyle>
          <a:p>
            <a:pPr lvl="0"/>
            <a:r>
              <a:rPr lang="en-US" smtClean="0"/>
              <a:t>Click to edit Master text styles</a:t>
            </a:r>
          </a:p>
        </p:txBody>
      </p:sp>
    </p:spTree>
    <p:extLst>
      <p:ext uri="{BB962C8B-B14F-4D97-AF65-F5344CB8AC3E}">
        <p14:creationId xmlns:p14="http://schemas.microsoft.com/office/powerpoint/2010/main" val="232238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62" tIns="65282" rIns="130562" bIns="65282" numCol="1" anchor="b"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62" tIns="65282" rIns="130562" bIns="6528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62" tIns="65282" rIns="130562" bIns="6528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1030"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562" tIns="65282" rIns="130562" bIns="65282"/>
          <a:lstStyle/>
          <a:p>
            <a:endParaRPr lang="en-CA"/>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62" tIns="65282" rIns="130562" bIns="6528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62" tIns="65282" rIns="130562" bIns="65282" anchor="ct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eaLnBrk="1" hangingPunct="1">
              <a:defRPr/>
            </a:pPr>
            <a:endParaRPr lang="en-US" altLang="en-US" sz="3400" smtClean="0">
              <a:latin typeface="Times New Roman" pitchFamily="18" charset="0"/>
            </a:endParaRPr>
          </a:p>
        </p:txBody>
      </p:sp>
      <p:sp>
        <p:nvSpPr>
          <p:cNvPr id="296969" name="Text Box 9"/>
          <p:cNvSpPr txBox="1">
            <a:spLocks noChangeArrowheads="1"/>
          </p:cNvSpPr>
          <p:nvPr/>
        </p:nvSpPr>
        <p:spPr bwMode="auto">
          <a:xfrm>
            <a:off x="6354763" y="8818563"/>
            <a:ext cx="730250" cy="347662"/>
          </a:xfrm>
          <a:prstGeom prst="rect">
            <a:avLst/>
          </a:prstGeom>
          <a:noFill/>
          <a:ln w="9525">
            <a:noFill/>
            <a:miter lim="800000"/>
            <a:headEnd/>
            <a:tailEnd/>
          </a:ln>
          <a:effectLst/>
        </p:spPr>
        <p:txBody>
          <a:bodyPr wrap="none" lIns="130562" tIns="65282" rIns="130562" bIns="65282">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smtClean="0">
                <a:solidFill>
                  <a:srgbClr val="006699"/>
                </a:solidFill>
                <a:latin typeface="Helvetica" panose="020B0604020202020204" pitchFamily="34" charset="0"/>
              </a:rPr>
              <a:t>10.</a:t>
            </a:r>
            <a:fld id="{CA0C4A7D-C505-4650-8E96-0980C32607E7}"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smtClean="0">
              <a:solidFill>
                <a:srgbClr val="006699"/>
              </a:solidFill>
              <a:latin typeface="Helvetica" panose="020B0604020202020204" pitchFamily="34" charset="0"/>
            </a:endParaRPr>
          </a:p>
        </p:txBody>
      </p:sp>
      <p:sp>
        <p:nvSpPr>
          <p:cNvPr id="296970" name="Text Box 10"/>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562" tIns="65282" rIns="130562" bIns="6528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006699"/>
                </a:solidFill>
                <a:latin typeface="Helvetica" pitchFamily="-84" charset="0"/>
              </a:rPr>
              <a:t>Silberschatz, Galvin and Gagne ©2013</a:t>
            </a:r>
          </a:p>
        </p:txBody>
      </p:sp>
      <p:sp>
        <p:nvSpPr>
          <p:cNvPr id="296971" name="Text Box 11"/>
          <p:cNvSpPr txBox="1">
            <a:spLocks noChangeArrowheads="1"/>
          </p:cNvSpPr>
          <p:nvPr/>
        </p:nvSpPr>
        <p:spPr bwMode="auto">
          <a:xfrm>
            <a:off x="279400" y="8828088"/>
            <a:ext cx="3778250" cy="347662"/>
          </a:xfrm>
          <a:prstGeom prst="rect">
            <a:avLst/>
          </a:prstGeom>
          <a:noFill/>
          <a:ln w="9525">
            <a:noFill/>
            <a:miter lim="800000"/>
            <a:headEnd/>
            <a:tailEnd/>
          </a:ln>
          <a:effectLst/>
        </p:spPr>
        <p:txBody>
          <a:bodyPr wrap="none" lIns="130562" tIns="65282" rIns="130562" bIns="65282">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006699"/>
                </a:solidFill>
                <a:latin typeface="Helvetica" pitchFamily="-84" charset="0"/>
              </a:rPr>
              <a:t>Operating System Concepts  – 9</a:t>
            </a:r>
            <a:r>
              <a:rPr lang="en-US" altLang="en-US" sz="1400" b="1" baseline="30000" smtClean="0">
                <a:solidFill>
                  <a:srgbClr val="006699"/>
                </a:solidFill>
                <a:latin typeface="Helvetica" pitchFamily="-84" charset="0"/>
              </a:rPr>
              <a:t>th</a:t>
            </a:r>
            <a:r>
              <a:rPr lang="en-US" altLang="en-US" sz="1400" b="1" smtClean="0">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9"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5pPr>
      <a:lvl6pPr marL="652815" algn="ctr" rtl="0" fontAlgn="base">
        <a:spcBef>
          <a:spcPct val="0"/>
        </a:spcBef>
        <a:spcAft>
          <a:spcPct val="0"/>
        </a:spcAft>
        <a:defRPr sz="4600" b="1">
          <a:solidFill>
            <a:srgbClr val="006699"/>
          </a:solidFill>
          <a:latin typeface="Arial" charset="0"/>
        </a:defRPr>
      </a:lvl6pPr>
      <a:lvl7pPr marL="1305635" algn="ctr" rtl="0" fontAlgn="base">
        <a:spcBef>
          <a:spcPct val="0"/>
        </a:spcBef>
        <a:spcAft>
          <a:spcPct val="0"/>
        </a:spcAft>
        <a:defRPr sz="4600" b="1">
          <a:solidFill>
            <a:srgbClr val="006699"/>
          </a:solidFill>
          <a:latin typeface="Arial" charset="0"/>
        </a:defRPr>
      </a:lvl7pPr>
      <a:lvl8pPr marL="1958454" algn="ctr" rtl="0" fontAlgn="base">
        <a:spcBef>
          <a:spcPct val="0"/>
        </a:spcBef>
        <a:spcAft>
          <a:spcPct val="0"/>
        </a:spcAft>
        <a:defRPr sz="4600" b="1">
          <a:solidFill>
            <a:srgbClr val="006699"/>
          </a:solidFill>
          <a:latin typeface="Arial" charset="0"/>
        </a:defRPr>
      </a:lvl8pPr>
      <a:lvl9pPr marL="2611271" algn="ctr" rtl="0" fontAlgn="base">
        <a:spcBef>
          <a:spcPct val="0"/>
        </a:spcBef>
        <a:spcAft>
          <a:spcPct val="0"/>
        </a:spcAft>
        <a:defRPr sz="4600" b="1">
          <a:solidFill>
            <a:srgbClr val="006699"/>
          </a:solidFill>
          <a:latin typeface="Arial" charset="0"/>
        </a:defRPr>
      </a:lvl9pPr>
    </p:titleStyle>
    <p:bodyStyle>
      <a:lvl1pPr marL="485775" indent="-485775"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1057275" indent="-404813"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defRPr>
      </a:lvl2pPr>
      <a:lvl3pPr marL="1547813" indent="-32226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2036763" indent="-32226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7300" indent="-32226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2472" indent="-32640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5297" indent="-32640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88114" indent="-32640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0929" indent="-32640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2815" rtl="0" eaLnBrk="1" latinLnBrk="0" hangingPunct="1">
        <a:defRPr sz="2600" kern="1200">
          <a:solidFill>
            <a:schemeClr val="tx1"/>
          </a:solidFill>
          <a:latin typeface="+mn-lt"/>
          <a:ea typeface="+mn-ea"/>
          <a:cs typeface="+mn-cs"/>
        </a:defRPr>
      </a:lvl1pPr>
      <a:lvl2pPr marL="652815" algn="l" defTabSz="652815" rtl="0" eaLnBrk="1" latinLnBrk="0" hangingPunct="1">
        <a:defRPr sz="2600" kern="1200">
          <a:solidFill>
            <a:schemeClr val="tx1"/>
          </a:solidFill>
          <a:latin typeface="+mn-lt"/>
          <a:ea typeface="+mn-ea"/>
          <a:cs typeface="+mn-cs"/>
        </a:defRPr>
      </a:lvl2pPr>
      <a:lvl3pPr marL="1305635" algn="l" defTabSz="652815" rtl="0" eaLnBrk="1" latinLnBrk="0" hangingPunct="1">
        <a:defRPr sz="2600" kern="1200">
          <a:solidFill>
            <a:schemeClr val="tx1"/>
          </a:solidFill>
          <a:latin typeface="+mn-lt"/>
          <a:ea typeface="+mn-ea"/>
          <a:cs typeface="+mn-cs"/>
        </a:defRPr>
      </a:lvl3pPr>
      <a:lvl4pPr marL="1958454" algn="l" defTabSz="652815" rtl="0" eaLnBrk="1" latinLnBrk="0" hangingPunct="1">
        <a:defRPr sz="2600" kern="1200">
          <a:solidFill>
            <a:schemeClr val="tx1"/>
          </a:solidFill>
          <a:latin typeface="+mn-lt"/>
          <a:ea typeface="+mn-ea"/>
          <a:cs typeface="+mn-cs"/>
        </a:defRPr>
      </a:lvl4pPr>
      <a:lvl5pPr marL="2611271" algn="l" defTabSz="652815" rtl="0" eaLnBrk="1" latinLnBrk="0" hangingPunct="1">
        <a:defRPr sz="2600" kern="1200">
          <a:solidFill>
            <a:schemeClr val="tx1"/>
          </a:solidFill>
          <a:latin typeface="+mn-lt"/>
          <a:ea typeface="+mn-ea"/>
          <a:cs typeface="+mn-cs"/>
        </a:defRPr>
      </a:lvl5pPr>
      <a:lvl6pPr marL="3264083" algn="l" defTabSz="652815" rtl="0" eaLnBrk="1" latinLnBrk="0" hangingPunct="1">
        <a:defRPr sz="2600" kern="1200">
          <a:solidFill>
            <a:schemeClr val="tx1"/>
          </a:solidFill>
          <a:latin typeface="+mn-lt"/>
          <a:ea typeface="+mn-ea"/>
          <a:cs typeface="+mn-cs"/>
        </a:defRPr>
      </a:lvl6pPr>
      <a:lvl7pPr marL="3916900" algn="l" defTabSz="652815" rtl="0" eaLnBrk="1" latinLnBrk="0" hangingPunct="1">
        <a:defRPr sz="2600" kern="1200">
          <a:solidFill>
            <a:schemeClr val="tx1"/>
          </a:solidFill>
          <a:latin typeface="+mn-lt"/>
          <a:ea typeface="+mn-ea"/>
          <a:cs typeface="+mn-cs"/>
        </a:defRPr>
      </a:lvl7pPr>
      <a:lvl8pPr marL="4569714" algn="l" defTabSz="652815" rtl="0" eaLnBrk="1" latinLnBrk="0" hangingPunct="1">
        <a:defRPr sz="2600" kern="1200">
          <a:solidFill>
            <a:schemeClr val="tx1"/>
          </a:solidFill>
          <a:latin typeface="+mn-lt"/>
          <a:ea typeface="+mn-ea"/>
          <a:cs typeface="+mn-cs"/>
        </a:defRPr>
      </a:lvl8pPr>
      <a:lvl9pPr marL="5222535" algn="l" defTabSz="652815"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75" tIns="65288" rIns="130575" bIns="65288" numCol="1" anchor="b"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75" tIns="65288" rIns="130575" bIns="6528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2054"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575" tIns="65288" rIns="130575" bIns="65288"/>
          <a:lstStyle/>
          <a:p>
            <a:endParaRPr lang="en-CA"/>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3" name="Text Box 9"/>
          <p:cNvSpPr txBox="1">
            <a:spLocks noChangeArrowheads="1"/>
          </p:cNvSpPr>
          <p:nvPr/>
        </p:nvSpPr>
        <p:spPr bwMode="auto">
          <a:xfrm>
            <a:off x="6403975" y="8818563"/>
            <a:ext cx="6318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smtClean="0">
                <a:solidFill>
                  <a:srgbClr val="006699"/>
                </a:solidFill>
                <a:latin typeface="Helvetica" panose="020B0604020202020204" pitchFamily="34" charset="0"/>
              </a:rPr>
              <a:t>1.</a:t>
            </a:r>
            <a:fld id="{88E5F66C-5736-4DA2-BC25-2A8C73E34393}"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smtClean="0">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75" tIns="65288" rIns="130575" bIns="6528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279400" y="8828088"/>
            <a:ext cx="37274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75" tIns="65288" rIns="130575" bIns="6528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006699"/>
                </a:solidFill>
                <a:latin typeface="Helvetica" pitchFamily="-84" charset="0"/>
              </a:rPr>
              <a:t>Operating System Concepts – 9</a:t>
            </a:r>
            <a:r>
              <a:rPr lang="en-US" altLang="en-US" sz="1400" b="1" baseline="30000" smtClean="0">
                <a:solidFill>
                  <a:srgbClr val="006699"/>
                </a:solidFill>
                <a:latin typeface="Helvetica" pitchFamily="-84" charset="0"/>
              </a:rPr>
              <a:t>th</a:t>
            </a:r>
            <a:r>
              <a:rPr lang="en-US" altLang="en-US" sz="1400" b="1" smtClean="0">
                <a:solidFill>
                  <a:srgbClr val="006699"/>
                </a:solidFill>
                <a:latin typeface="Helvetica" pitchFamily="-84" charset="0"/>
              </a:rPr>
              <a:t> Edition</a:t>
            </a:r>
          </a:p>
        </p:txBody>
      </p:sp>
      <p:pic>
        <p:nvPicPr>
          <p:cNvPr id="2060"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0"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5pPr>
      <a:lvl6pPr marL="652880" algn="ctr" rtl="0" fontAlgn="base">
        <a:spcBef>
          <a:spcPct val="0"/>
        </a:spcBef>
        <a:spcAft>
          <a:spcPct val="0"/>
        </a:spcAft>
        <a:defRPr sz="4600" b="1">
          <a:solidFill>
            <a:srgbClr val="006699"/>
          </a:solidFill>
          <a:latin typeface="Arial" charset="0"/>
        </a:defRPr>
      </a:lvl6pPr>
      <a:lvl7pPr marL="1305765" algn="ctr" rtl="0" fontAlgn="base">
        <a:spcBef>
          <a:spcPct val="0"/>
        </a:spcBef>
        <a:spcAft>
          <a:spcPct val="0"/>
        </a:spcAft>
        <a:defRPr sz="4600" b="1">
          <a:solidFill>
            <a:srgbClr val="006699"/>
          </a:solidFill>
          <a:latin typeface="Arial" charset="0"/>
        </a:defRPr>
      </a:lvl7pPr>
      <a:lvl8pPr marL="1958648" algn="ctr" rtl="0" fontAlgn="base">
        <a:spcBef>
          <a:spcPct val="0"/>
        </a:spcBef>
        <a:spcAft>
          <a:spcPct val="0"/>
        </a:spcAft>
        <a:defRPr sz="4600" b="1">
          <a:solidFill>
            <a:srgbClr val="006699"/>
          </a:solidFill>
          <a:latin typeface="Arial" charset="0"/>
        </a:defRPr>
      </a:lvl8pPr>
      <a:lvl9pPr marL="2611531" algn="ctr" rtl="0" fontAlgn="base">
        <a:spcBef>
          <a:spcPct val="0"/>
        </a:spcBef>
        <a:spcAft>
          <a:spcPct val="0"/>
        </a:spcAft>
        <a:defRPr sz="4600" b="1">
          <a:solidFill>
            <a:srgbClr val="006699"/>
          </a:solidFill>
          <a:latin typeface="Arial" charset="0"/>
        </a:defRPr>
      </a:lvl9pPr>
    </p:titleStyle>
    <p:bodyStyle>
      <a:lvl1pPr marL="487363" indent="-487363"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1058863" indent="-40640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defRPr>
      </a:lvl2pPr>
      <a:lvl3pPr marL="1547813" indent="-32385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2038350" indent="-32385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7300" indent="-32385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2792" indent="-32643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5680" indent="-32643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88563" indent="-32643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1443" indent="-32643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2880" rtl="0" eaLnBrk="1" latinLnBrk="0" hangingPunct="1">
        <a:defRPr sz="2600" kern="1200">
          <a:solidFill>
            <a:schemeClr val="tx1"/>
          </a:solidFill>
          <a:latin typeface="+mn-lt"/>
          <a:ea typeface="+mn-ea"/>
          <a:cs typeface="+mn-cs"/>
        </a:defRPr>
      </a:lvl1pPr>
      <a:lvl2pPr marL="652880" algn="l" defTabSz="652880" rtl="0" eaLnBrk="1" latinLnBrk="0" hangingPunct="1">
        <a:defRPr sz="2600" kern="1200">
          <a:solidFill>
            <a:schemeClr val="tx1"/>
          </a:solidFill>
          <a:latin typeface="+mn-lt"/>
          <a:ea typeface="+mn-ea"/>
          <a:cs typeface="+mn-cs"/>
        </a:defRPr>
      </a:lvl2pPr>
      <a:lvl3pPr marL="1305765" algn="l" defTabSz="652880" rtl="0" eaLnBrk="1" latinLnBrk="0" hangingPunct="1">
        <a:defRPr sz="2600" kern="1200">
          <a:solidFill>
            <a:schemeClr val="tx1"/>
          </a:solidFill>
          <a:latin typeface="+mn-lt"/>
          <a:ea typeface="+mn-ea"/>
          <a:cs typeface="+mn-cs"/>
        </a:defRPr>
      </a:lvl3pPr>
      <a:lvl4pPr marL="1958648" algn="l" defTabSz="652880" rtl="0" eaLnBrk="1" latinLnBrk="0" hangingPunct="1">
        <a:defRPr sz="2600" kern="1200">
          <a:solidFill>
            <a:schemeClr val="tx1"/>
          </a:solidFill>
          <a:latin typeface="+mn-lt"/>
          <a:ea typeface="+mn-ea"/>
          <a:cs typeface="+mn-cs"/>
        </a:defRPr>
      </a:lvl4pPr>
      <a:lvl5pPr marL="2611531" algn="l" defTabSz="652880" rtl="0" eaLnBrk="1" latinLnBrk="0" hangingPunct="1">
        <a:defRPr sz="2600" kern="1200">
          <a:solidFill>
            <a:schemeClr val="tx1"/>
          </a:solidFill>
          <a:latin typeface="+mn-lt"/>
          <a:ea typeface="+mn-ea"/>
          <a:cs typeface="+mn-cs"/>
        </a:defRPr>
      </a:lvl5pPr>
      <a:lvl6pPr marL="3264408" algn="l" defTabSz="652880" rtl="0" eaLnBrk="1" latinLnBrk="0" hangingPunct="1">
        <a:defRPr sz="2600" kern="1200">
          <a:solidFill>
            <a:schemeClr val="tx1"/>
          </a:solidFill>
          <a:latin typeface="+mn-lt"/>
          <a:ea typeface="+mn-ea"/>
          <a:cs typeface="+mn-cs"/>
        </a:defRPr>
      </a:lvl6pPr>
      <a:lvl7pPr marL="3917291" algn="l" defTabSz="652880" rtl="0" eaLnBrk="1" latinLnBrk="0" hangingPunct="1">
        <a:defRPr sz="2600" kern="1200">
          <a:solidFill>
            <a:schemeClr val="tx1"/>
          </a:solidFill>
          <a:latin typeface="+mn-lt"/>
          <a:ea typeface="+mn-ea"/>
          <a:cs typeface="+mn-cs"/>
        </a:defRPr>
      </a:lvl7pPr>
      <a:lvl8pPr marL="4570171" algn="l" defTabSz="652880" rtl="0" eaLnBrk="1" latinLnBrk="0" hangingPunct="1">
        <a:defRPr sz="2600" kern="1200">
          <a:solidFill>
            <a:schemeClr val="tx1"/>
          </a:solidFill>
          <a:latin typeface="+mn-lt"/>
          <a:ea typeface="+mn-ea"/>
          <a:cs typeface="+mn-cs"/>
        </a:defRPr>
      </a:lvl8pPr>
      <a:lvl9pPr marL="5223055" algn="l" defTabSz="652880"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95" tIns="65298" rIns="130595" bIns="65298" numCol="1" anchor="b" anchorCtr="0" compatLnSpc="1">
            <a:prstTxWarp prst="textNoShape">
              <a:avLst/>
            </a:prstTxWarp>
          </a:bodyPr>
          <a:lstStyle/>
          <a:p>
            <a:pPr lvl="0"/>
            <a:r>
              <a:rPr lang="en-US" altLang="en-US" smtClean="0"/>
              <a:t>Click to edit Master title style</a:t>
            </a:r>
          </a:p>
        </p:txBody>
      </p:sp>
      <p:sp>
        <p:nvSpPr>
          <p:cNvPr id="3076"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595" tIns="65298" rIns="130595" bIns="6529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3078"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595" tIns="65298" rIns="130595" bIns="65298"/>
          <a:lstStyle/>
          <a:p>
            <a:endParaRPr lang="en-CA"/>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3" name="Text Box 9"/>
          <p:cNvSpPr txBox="1">
            <a:spLocks noChangeArrowheads="1"/>
          </p:cNvSpPr>
          <p:nvPr/>
        </p:nvSpPr>
        <p:spPr bwMode="auto">
          <a:xfrm>
            <a:off x="6403975" y="8818563"/>
            <a:ext cx="6318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smtClean="0">
                <a:solidFill>
                  <a:srgbClr val="006699"/>
                </a:solidFill>
                <a:latin typeface="Helvetica" panose="020B0604020202020204" pitchFamily="34" charset="0"/>
              </a:rPr>
              <a:t>1.</a:t>
            </a:r>
            <a:fld id="{12C3B45D-B07F-47A6-AFE4-C7D62B39940E}"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smtClean="0">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95" tIns="65298" rIns="130595" bIns="6529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279400" y="8828088"/>
            <a:ext cx="37274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95" tIns="65298" rIns="130595" bIns="6529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006699"/>
                </a:solidFill>
                <a:latin typeface="Helvetica" pitchFamily="-84" charset="0"/>
              </a:rPr>
              <a:t>Operating System Concepts – 9</a:t>
            </a:r>
            <a:r>
              <a:rPr lang="en-US" altLang="en-US" sz="1400" b="1" baseline="30000" smtClean="0">
                <a:solidFill>
                  <a:srgbClr val="006699"/>
                </a:solidFill>
                <a:latin typeface="Helvetica" pitchFamily="-84" charset="0"/>
              </a:rPr>
              <a:t>th</a:t>
            </a:r>
            <a:r>
              <a:rPr lang="en-US" altLang="en-US" sz="1400" b="1" smtClean="0">
                <a:solidFill>
                  <a:srgbClr val="006699"/>
                </a:solidFill>
                <a:latin typeface="Helvetica" pitchFamily="-84" charset="0"/>
              </a:rPr>
              <a:t> Edition</a:t>
            </a:r>
          </a:p>
        </p:txBody>
      </p:sp>
      <p:pic>
        <p:nvPicPr>
          <p:cNvPr id="3084"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1"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5pPr>
      <a:lvl6pPr marL="652979" algn="ctr" rtl="0" fontAlgn="base">
        <a:spcBef>
          <a:spcPct val="0"/>
        </a:spcBef>
        <a:spcAft>
          <a:spcPct val="0"/>
        </a:spcAft>
        <a:defRPr sz="4600" b="1">
          <a:solidFill>
            <a:srgbClr val="006699"/>
          </a:solidFill>
          <a:latin typeface="Arial" charset="0"/>
        </a:defRPr>
      </a:lvl6pPr>
      <a:lvl7pPr marL="1305960" algn="ctr" rtl="0" fontAlgn="base">
        <a:spcBef>
          <a:spcPct val="0"/>
        </a:spcBef>
        <a:spcAft>
          <a:spcPct val="0"/>
        </a:spcAft>
        <a:defRPr sz="4600" b="1">
          <a:solidFill>
            <a:srgbClr val="006699"/>
          </a:solidFill>
          <a:latin typeface="Arial" charset="0"/>
        </a:defRPr>
      </a:lvl7pPr>
      <a:lvl8pPr marL="1958941" algn="ctr" rtl="0" fontAlgn="base">
        <a:spcBef>
          <a:spcPct val="0"/>
        </a:spcBef>
        <a:spcAft>
          <a:spcPct val="0"/>
        </a:spcAft>
        <a:defRPr sz="4600" b="1">
          <a:solidFill>
            <a:srgbClr val="006699"/>
          </a:solidFill>
          <a:latin typeface="Arial" charset="0"/>
        </a:defRPr>
      </a:lvl8pPr>
      <a:lvl9pPr marL="2611921" algn="ctr" rtl="0" fontAlgn="base">
        <a:spcBef>
          <a:spcPct val="0"/>
        </a:spcBef>
        <a:spcAft>
          <a:spcPct val="0"/>
        </a:spcAft>
        <a:defRPr sz="4600" b="1">
          <a:solidFill>
            <a:srgbClr val="006699"/>
          </a:solidFill>
          <a:latin typeface="Arial" charset="0"/>
        </a:defRPr>
      </a:lvl9pPr>
    </p:titleStyle>
    <p:bodyStyle>
      <a:lvl1pPr marL="487363" indent="-487363"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1058863" indent="-40640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defRPr>
      </a:lvl2pPr>
      <a:lvl3pPr marL="1549400" indent="-32385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2038350" indent="-32385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28888" indent="-32385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3272" indent="-3264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6255" indent="-3264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89236" indent="-3264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2214" indent="-3264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2979" rtl="0" eaLnBrk="1" latinLnBrk="0" hangingPunct="1">
        <a:defRPr sz="2600" kern="1200">
          <a:solidFill>
            <a:schemeClr val="tx1"/>
          </a:solidFill>
          <a:latin typeface="+mn-lt"/>
          <a:ea typeface="+mn-ea"/>
          <a:cs typeface="+mn-cs"/>
        </a:defRPr>
      </a:lvl1pPr>
      <a:lvl2pPr marL="652979" algn="l" defTabSz="652979" rtl="0" eaLnBrk="1" latinLnBrk="0" hangingPunct="1">
        <a:defRPr sz="2600" kern="1200">
          <a:solidFill>
            <a:schemeClr val="tx1"/>
          </a:solidFill>
          <a:latin typeface="+mn-lt"/>
          <a:ea typeface="+mn-ea"/>
          <a:cs typeface="+mn-cs"/>
        </a:defRPr>
      </a:lvl2pPr>
      <a:lvl3pPr marL="1305960" algn="l" defTabSz="652979" rtl="0" eaLnBrk="1" latinLnBrk="0" hangingPunct="1">
        <a:defRPr sz="2600" kern="1200">
          <a:solidFill>
            <a:schemeClr val="tx1"/>
          </a:solidFill>
          <a:latin typeface="+mn-lt"/>
          <a:ea typeface="+mn-ea"/>
          <a:cs typeface="+mn-cs"/>
        </a:defRPr>
      </a:lvl3pPr>
      <a:lvl4pPr marL="1958941" algn="l" defTabSz="652979" rtl="0" eaLnBrk="1" latinLnBrk="0" hangingPunct="1">
        <a:defRPr sz="2600" kern="1200">
          <a:solidFill>
            <a:schemeClr val="tx1"/>
          </a:solidFill>
          <a:latin typeface="+mn-lt"/>
          <a:ea typeface="+mn-ea"/>
          <a:cs typeface="+mn-cs"/>
        </a:defRPr>
      </a:lvl4pPr>
      <a:lvl5pPr marL="2611921" algn="l" defTabSz="652979" rtl="0" eaLnBrk="1" latinLnBrk="0" hangingPunct="1">
        <a:defRPr sz="2600" kern="1200">
          <a:solidFill>
            <a:schemeClr val="tx1"/>
          </a:solidFill>
          <a:latin typeface="+mn-lt"/>
          <a:ea typeface="+mn-ea"/>
          <a:cs typeface="+mn-cs"/>
        </a:defRPr>
      </a:lvl5pPr>
      <a:lvl6pPr marL="3264898" algn="l" defTabSz="652979" rtl="0" eaLnBrk="1" latinLnBrk="0" hangingPunct="1">
        <a:defRPr sz="2600" kern="1200">
          <a:solidFill>
            <a:schemeClr val="tx1"/>
          </a:solidFill>
          <a:latin typeface="+mn-lt"/>
          <a:ea typeface="+mn-ea"/>
          <a:cs typeface="+mn-cs"/>
        </a:defRPr>
      </a:lvl6pPr>
      <a:lvl7pPr marL="3917878" algn="l" defTabSz="652979" rtl="0" eaLnBrk="1" latinLnBrk="0" hangingPunct="1">
        <a:defRPr sz="2600" kern="1200">
          <a:solidFill>
            <a:schemeClr val="tx1"/>
          </a:solidFill>
          <a:latin typeface="+mn-lt"/>
          <a:ea typeface="+mn-ea"/>
          <a:cs typeface="+mn-cs"/>
        </a:defRPr>
      </a:lvl7pPr>
      <a:lvl8pPr marL="4570857" algn="l" defTabSz="652979" rtl="0" eaLnBrk="1" latinLnBrk="0" hangingPunct="1">
        <a:defRPr sz="2600" kern="1200">
          <a:solidFill>
            <a:schemeClr val="tx1"/>
          </a:solidFill>
          <a:latin typeface="+mn-lt"/>
          <a:ea typeface="+mn-ea"/>
          <a:cs typeface="+mn-cs"/>
        </a:defRPr>
      </a:lvl8pPr>
      <a:lvl9pPr marL="5223836" algn="l" defTabSz="652979" rtl="0" eaLnBrk="1" latinLnBrk="0" hangingPunct="1">
        <a:defRPr sz="2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b" anchorCtr="0" compatLnSpc="1">
            <a:prstTxWarp prst="textNoShape">
              <a:avLst/>
            </a:prstTxWarp>
          </a:bodyPr>
          <a:lstStyle/>
          <a:p>
            <a:pPr lvl="0"/>
            <a:r>
              <a:rPr lang="en-US" altLang="en-US" smtClean="0"/>
              <a:t>Click to edit Master title style</a:t>
            </a:r>
          </a:p>
        </p:txBody>
      </p:sp>
      <p:sp>
        <p:nvSpPr>
          <p:cNvPr id="4100"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4102"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622" tIns="65311" rIns="130622" bIns="65311"/>
          <a:lstStyle/>
          <a:p>
            <a:endParaRPr lang="en-CA"/>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3400" smtClean="0">
              <a:solidFill>
                <a:srgbClr val="000000"/>
              </a:solidFill>
              <a:latin typeface="Times New Roman" pitchFamily="18" charset="0"/>
            </a:endParaRPr>
          </a:p>
        </p:txBody>
      </p:sp>
      <p:sp>
        <p:nvSpPr>
          <p:cNvPr id="1033" name="Text Box 9"/>
          <p:cNvSpPr txBox="1">
            <a:spLocks noChangeArrowheads="1"/>
          </p:cNvSpPr>
          <p:nvPr/>
        </p:nvSpPr>
        <p:spPr bwMode="auto">
          <a:xfrm>
            <a:off x="6403975" y="8818563"/>
            <a:ext cx="631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smtClean="0">
                <a:solidFill>
                  <a:srgbClr val="006699"/>
                </a:solidFill>
                <a:latin typeface="Helvetica" panose="020B0604020202020204" pitchFamily="34" charset="0"/>
              </a:rPr>
              <a:t>1.</a:t>
            </a:r>
            <a:fld id="{A8301C87-D3AC-4F03-A30E-569F1722F0BE}"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smtClean="0">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9734550" y="8783638"/>
            <a:ext cx="4070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400" b="1" smtClean="0">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279400" y="8828088"/>
            <a:ext cx="37274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400" b="1" smtClean="0">
                <a:solidFill>
                  <a:srgbClr val="006699"/>
                </a:solidFill>
                <a:latin typeface="Helvetica" pitchFamily="-84" charset="0"/>
              </a:rPr>
              <a:t>Operating System Concepts – 9</a:t>
            </a:r>
            <a:r>
              <a:rPr lang="en-US" altLang="en-US" sz="1400" b="1" baseline="30000" smtClean="0">
                <a:solidFill>
                  <a:srgbClr val="006699"/>
                </a:solidFill>
                <a:latin typeface="Helvetica" pitchFamily="-84" charset="0"/>
              </a:rPr>
              <a:t>th</a:t>
            </a:r>
            <a:r>
              <a:rPr lang="en-US" altLang="en-US" sz="1400" b="1" smtClean="0">
                <a:solidFill>
                  <a:srgbClr val="006699"/>
                </a:solidFill>
                <a:latin typeface="Helvetica" pitchFamily="-84" charset="0"/>
              </a:rPr>
              <a:t> Edition</a:t>
            </a:r>
          </a:p>
        </p:txBody>
      </p:sp>
      <p:pic>
        <p:nvPicPr>
          <p:cNvPr id="4108"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2"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iming>
    <p:tnLst>
      <p:par>
        <p:cTn id="1" dur="indefinite" restart="never" nodeType="tmRoot"/>
      </p:par>
    </p:tnLst>
  </p:timing>
  <p:txStyles>
    <p:titleStyle>
      <a:lvl1pPr algn="ctr" rtl="0" eaLnBrk="0" fontAlgn="base" hangingPunct="0">
        <a:spcBef>
          <a:spcPct val="0"/>
        </a:spcBef>
        <a:spcAft>
          <a:spcPct val="0"/>
        </a:spcAft>
        <a:defRPr sz="46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ＭＳ Ｐゴシック" charset="-128"/>
        </a:defRPr>
      </a:lvl5pPr>
      <a:lvl6pPr marL="653110" algn="ctr" rtl="0" fontAlgn="base">
        <a:spcBef>
          <a:spcPct val="0"/>
        </a:spcBef>
        <a:spcAft>
          <a:spcPct val="0"/>
        </a:spcAft>
        <a:defRPr sz="4600" b="1">
          <a:solidFill>
            <a:srgbClr val="006699"/>
          </a:solidFill>
          <a:latin typeface="Arial" charset="0"/>
        </a:defRPr>
      </a:lvl6pPr>
      <a:lvl7pPr marL="1306220" algn="ctr" rtl="0" fontAlgn="base">
        <a:spcBef>
          <a:spcPct val="0"/>
        </a:spcBef>
        <a:spcAft>
          <a:spcPct val="0"/>
        </a:spcAft>
        <a:defRPr sz="4600" b="1">
          <a:solidFill>
            <a:srgbClr val="006699"/>
          </a:solidFill>
          <a:latin typeface="Arial" charset="0"/>
        </a:defRPr>
      </a:lvl7pPr>
      <a:lvl8pPr marL="1959331" algn="ctr" rtl="0" fontAlgn="base">
        <a:spcBef>
          <a:spcPct val="0"/>
        </a:spcBef>
        <a:spcAft>
          <a:spcPct val="0"/>
        </a:spcAft>
        <a:defRPr sz="4600" b="1">
          <a:solidFill>
            <a:srgbClr val="006699"/>
          </a:solidFill>
          <a:latin typeface="Arial" charset="0"/>
        </a:defRPr>
      </a:lvl8pPr>
      <a:lvl9pPr marL="2612441" algn="ctr" rtl="0" fontAlgn="base">
        <a:spcBef>
          <a:spcPct val="0"/>
        </a:spcBef>
        <a:spcAft>
          <a:spcPct val="0"/>
        </a:spcAft>
        <a:defRPr sz="4600" b="1">
          <a:solidFill>
            <a:srgbClr val="006699"/>
          </a:solidFill>
          <a:latin typeface="Arial" charset="0"/>
        </a:defRPr>
      </a:lvl9pPr>
    </p:titleStyle>
    <p:bodyStyle>
      <a:lvl1pPr marL="488950" indent="-48895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Gluster" TargetMode="External"/><Relationship Id="rId2" Type="http://schemas.openxmlformats.org/officeDocument/2006/relationships/hyperlink" Target="https://www.redhat.com/en/technologies/storage"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028700" y="914400"/>
            <a:ext cx="11658600" cy="2836863"/>
          </a:xfrm>
        </p:spPr>
        <p:txBody>
          <a:bodyPr/>
          <a:lstStyle/>
          <a:p>
            <a:pPr eaLnBrk="1" hangingPunct="1"/>
            <a:r>
              <a:rPr lang="en-US" altLang="en-US" smtClean="0"/>
              <a:t>Chapter 10:  Mass-Storage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a:xfrm>
            <a:off x="1738313" y="369888"/>
            <a:ext cx="11291887" cy="768350"/>
          </a:xfrm>
        </p:spPr>
        <p:txBody>
          <a:bodyPr/>
          <a:lstStyle/>
          <a:p>
            <a:pPr eaLnBrk="1" hangingPunct="1"/>
            <a:r>
              <a:rPr lang="en-US" altLang="en-US" smtClean="0"/>
              <a:t>Moving-head Disk Mechanism</a:t>
            </a:r>
          </a:p>
        </p:txBody>
      </p:sp>
      <p:pic>
        <p:nvPicPr>
          <p:cNvPr id="26627" name="Picture 1" descr="10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9388" y="1997075"/>
            <a:ext cx="8396287"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Magnetic Disks</a:t>
            </a:r>
          </a:p>
        </p:txBody>
      </p:sp>
      <p:sp>
        <p:nvSpPr>
          <p:cNvPr id="28675" name="Content Placeholder 2"/>
          <p:cNvSpPr>
            <a:spLocks noGrp="1"/>
          </p:cNvSpPr>
          <p:nvPr>
            <p:ph idx="1"/>
          </p:nvPr>
        </p:nvSpPr>
        <p:spPr>
          <a:xfrm>
            <a:off x="1209675" y="1644650"/>
            <a:ext cx="7480300" cy="6040438"/>
          </a:xfrm>
        </p:spPr>
        <p:txBody>
          <a:bodyPr/>
          <a:lstStyle/>
          <a:p>
            <a:r>
              <a:rPr lang="en-US" altLang="en-US" smtClean="0"/>
              <a:t>Platters range from .85</a:t>
            </a:r>
            <a:r>
              <a:rPr lang="ja-JP" altLang="en-US" smtClean="0"/>
              <a:t>”</a:t>
            </a:r>
            <a:r>
              <a:rPr lang="en-US" altLang="ja-JP" smtClean="0"/>
              <a:t> to 14</a:t>
            </a:r>
            <a:r>
              <a:rPr lang="ja-JP" altLang="en-US" smtClean="0"/>
              <a:t>”</a:t>
            </a:r>
            <a:r>
              <a:rPr lang="en-US" altLang="ja-JP" smtClean="0"/>
              <a:t> (historically)</a:t>
            </a:r>
          </a:p>
          <a:p>
            <a:pPr lvl="1"/>
            <a:r>
              <a:rPr lang="en-US" altLang="en-US" smtClean="0"/>
              <a:t>Commonly 3.5</a:t>
            </a:r>
            <a:r>
              <a:rPr lang="ja-JP" altLang="en-US" smtClean="0"/>
              <a:t>”</a:t>
            </a:r>
            <a:r>
              <a:rPr lang="en-US" altLang="ja-JP" smtClean="0"/>
              <a:t>, 2.5</a:t>
            </a:r>
            <a:r>
              <a:rPr lang="ja-JP" altLang="en-US" smtClean="0"/>
              <a:t>”</a:t>
            </a:r>
            <a:r>
              <a:rPr lang="en-US" altLang="ja-JP" smtClean="0"/>
              <a:t>, and 1.8</a:t>
            </a:r>
            <a:r>
              <a:rPr lang="ja-JP" altLang="en-US" smtClean="0"/>
              <a:t>”</a:t>
            </a:r>
            <a:endParaRPr lang="en-US" altLang="ja-JP" smtClean="0"/>
          </a:p>
          <a:p>
            <a:r>
              <a:rPr lang="en-US" altLang="en-US" smtClean="0"/>
              <a:t>Range from 30GB to 3TB per drive</a:t>
            </a:r>
          </a:p>
          <a:p>
            <a:r>
              <a:rPr lang="en-US" altLang="en-US" smtClean="0"/>
              <a:t>Performance </a:t>
            </a:r>
          </a:p>
          <a:p>
            <a:pPr lvl="1"/>
            <a:r>
              <a:rPr lang="en-US" altLang="en-US" smtClean="0"/>
              <a:t>Transfer Rate – theoretical – 6 Gb/sec</a:t>
            </a:r>
          </a:p>
          <a:p>
            <a:pPr lvl="1"/>
            <a:r>
              <a:rPr lang="en-US" altLang="en-US" smtClean="0"/>
              <a:t>Effective Transfer Rate – real – 1Gb/sec</a:t>
            </a:r>
          </a:p>
          <a:p>
            <a:pPr lvl="1"/>
            <a:r>
              <a:rPr lang="en-US" altLang="en-US" smtClean="0"/>
              <a:t>Seek time from 3ms to 12ms – 9ms common for desktop drives</a:t>
            </a:r>
          </a:p>
          <a:p>
            <a:pPr lvl="1"/>
            <a:r>
              <a:rPr lang="en-US" altLang="en-US" smtClean="0"/>
              <a:t>Average seek time measured or calculated based on 1/3 of tracks</a:t>
            </a:r>
          </a:p>
          <a:p>
            <a:pPr lvl="1"/>
            <a:r>
              <a:rPr lang="en-US" altLang="en-US" smtClean="0"/>
              <a:t>Latency based on spindle speed</a:t>
            </a:r>
          </a:p>
          <a:p>
            <a:pPr lvl="2"/>
            <a:r>
              <a:rPr lang="en-US" altLang="en-US" smtClean="0"/>
              <a:t>1/(RPM * 60)</a:t>
            </a:r>
          </a:p>
          <a:p>
            <a:pPr lvl="1"/>
            <a:r>
              <a:rPr lang="en-US" altLang="en-US" smtClean="0"/>
              <a:t>Average latency = ½ latency</a:t>
            </a:r>
          </a:p>
          <a:p>
            <a:pPr lvl="1"/>
            <a:endParaRPr lang="en-US" altLang="en-US" smtClean="0"/>
          </a:p>
          <a:p>
            <a:endParaRPr lang="en-US" altLang="en-US" smtClean="0"/>
          </a:p>
        </p:txBody>
      </p:sp>
      <p:pic>
        <p:nvPicPr>
          <p:cNvPr id="2867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1850" y="4610100"/>
            <a:ext cx="49720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4"/>
          <p:cNvSpPr txBox="1">
            <a:spLocks noChangeArrowheads="1"/>
          </p:cNvSpPr>
          <p:nvPr/>
        </p:nvSpPr>
        <p:spPr bwMode="auto">
          <a:xfrm>
            <a:off x="9405938" y="7681913"/>
            <a:ext cx="297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699" rIns="91401" bIns="45699">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a:t>(From Wikipedia)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Magnetic Disk Performance</a:t>
            </a:r>
          </a:p>
        </p:txBody>
      </p:sp>
      <p:sp>
        <p:nvSpPr>
          <p:cNvPr id="29699" name="Content Placeholder 2"/>
          <p:cNvSpPr>
            <a:spLocks noGrp="1"/>
          </p:cNvSpPr>
          <p:nvPr>
            <p:ph idx="1"/>
          </p:nvPr>
        </p:nvSpPr>
        <p:spPr/>
        <p:txBody>
          <a:bodyPr/>
          <a:lstStyle/>
          <a:p>
            <a:r>
              <a:rPr lang="en-US" altLang="en-US" b="1" smtClean="0">
                <a:solidFill>
                  <a:srgbClr val="3366FF"/>
                </a:solidFill>
              </a:rPr>
              <a:t>Access Latency </a:t>
            </a:r>
            <a:r>
              <a:rPr lang="en-US" altLang="en-US" smtClean="0"/>
              <a:t>= </a:t>
            </a:r>
            <a:r>
              <a:rPr lang="en-US" altLang="en-US" b="1" smtClean="0">
                <a:solidFill>
                  <a:srgbClr val="3366FF"/>
                </a:solidFill>
              </a:rPr>
              <a:t>Average access time </a:t>
            </a:r>
            <a:r>
              <a:rPr lang="en-US" altLang="en-US" smtClean="0"/>
              <a:t>= average seek time + average latency</a:t>
            </a:r>
          </a:p>
          <a:p>
            <a:pPr lvl="1"/>
            <a:r>
              <a:rPr lang="en-US" altLang="en-US" smtClean="0"/>
              <a:t>For fastest disk 3ms + 2ms = 5ms</a:t>
            </a:r>
          </a:p>
          <a:p>
            <a:pPr lvl="1"/>
            <a:r>
              <a:rPr lang="en-US" altLang="en-US" smtClean="0"/>
              <a:t>For slow disk 9ms + 5.56ms = 14.56ms</a:t>
            </a:r>
          </a:p>
          <a:p>
            <a:pPr lvl="1"/>
            <a:endParaRPr lang="en-US" altLang="en-US" smtClean="0"/>
          </a:p>
          <a:p>
            <a:r>
              <a:rPr lang="en-US" altLang="en-US" smtClean="0"/>
              <a:t>Average I/O time = average access time + (amount to transfer / transfer rate) + controller overhead</a:t>
            </a:r>
          </a:p>
          <a:p>
            <a:endParaRPr lang="en-US" altLang="en-US" smtClean="0"/>
          </a:p>
          <a:p>
            <a:r>
              <a:rPr lang="en-US" altLang="en-US" smtClean="0"/>
              <a:t>For example to transfer a 4KB block on a 7200 RPM disk with a 5ms average seek time, 1Gb/sec transfer rate with a .1ms controller overhead =</a:t>
            </a:r>
          </a:p>
          <a:p>
            <a:pPr lvl="1"/>
            <a:r>
              <a:rPr lang="en-US" altLang="en-US" smtClean="0"/>
              <a:t>5ms + 4.17ms + 4KB / 1Gb/sec + 0.1ms =</a:t>
            </a:r>
          </a:p>
          <a:p>
            <a:pPr lvl="1"/>
            <a:r>
              <a:rPr lang="en-US" altLang="en-US" smtClean="0"/>
              <a:t>9.27ms + 4 / 131072 sec = </a:t>
            </a:r>
          </a:p>
          <a:p>
            <a:pPr lvl="1"/>
            <a:r>
              <a:rPr lang="en-US" altLang="en-US" smtClean="0"/>
              <a:t>9.27ms + .12ms = 9.39ms</a:t>
            </a:r>
          </a:p>
          <a:p>
            <a:endParaRPr lang="en-US" altLang="en-US" smtClean="0"/>
          </a:p>
          <a:p>
            <a:endParaRPr lang="en-US" altLang="en-US" smtClean="0"/>
          </a:p>
          <a:p>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The First Commercial Disk Drive</a:t>
            </a:r>
          </a:p>
        </p:txBody>
      </p:sp>
      <p:pic>
        <p:nvPicPr>
          <p:cNvPr id="3072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5863" y="1485900"/>
            <a:ext cx="5715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3"/>
          <p:cNvSpPr txBox="1">
            <a:spLocks noChangeArrowheads="1"/>
          </p:cNvSpPr>
          <p:nvPr/>
        </p:nvSpPr>
        <p:spPr bwMode="auto">
          <a:xfrm>
            <a:off x="8391525" y="2265363"/>
            <a:ext cx="49942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562" tIns="65282" rIns="130562" bIns="65282">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a:t>1956</a:t>
            </a:r>
          </a:p>
          <a:p>
            <a:r>
              <a:rPr lang="en-US" altLang="en-US"/>
              <a:t>IBM RAMDAC computer included the IBM Model 350 disk storage system</a:t>
            </a:r>
          </a:p>
          <a:p>
            <a:endParaRPr lang="en-US" altLang="en-US"/>
          </a:p>
          <a:p>
            <a:r>
              <a:rPr lang="en-US" altLang="en-US"/>
              <a:t>5M (7 bit) characters</a:t>
            </a:r>
          </a:p>
          <a:p>
            <a:r>
              <a:rPr lang="en-US" altLang="en-US"/>
              <a:t>50 x 24</a:t>
            </a:r>
            <a:r>
              <a:rPr lang="ja-JP" altLang="en-US"/>
              <a:t>”</a:t>
            </a:r>
            <a:r>
              <a:rPr lang="en-US" altLang="ja-JP"/>
              <a:t> platters</a:t>
            </a:r>
          </a:p>
          <a:p>
            <a:r>
              <a:rPr lang="en-US" altLang="en-US"/>
              <a:t>Access time = &lt; 1 second</a:t>
            </a:r>
          </a:p>
          <a:p>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2"/>
          <p:cNvSpPr>
            <a:spLocks noGrp="1"/>
          </p:cNvSpPr>
          <p:nvPr>
            <p:ph type="title"/>
          </p:nvPr>
        </p:nvSpPr>
        <p:spPr/>
        <p:txBody>
          <a:bodyPr/>
          <a:lstStyle/>
          <a:p>
            <a:r>
              <a:rPr lang="en-US" altLang="en-US" smtClean="0"/>
              <a:t>SSD</a:t>
            </a:r>
          </a:p>
        </p:txBody>
      </p:sp>
      <p:sp>
        <p:nvSpPr>
          <p:cNvPr id="31747" name="Content Placeholder 3"/>
          <p:cNvSpPr>
            <a:spLocks noGrp="1"/>
          </p:cNvSpPr>
          <p:nvPr>
            <p:ph idx="1"/>
          </p:nvPr>
        </p:nvSpPr>
        <p:spPr/>
        <p:txBody>
          <a:bodyPr/>
          <a:lstStyle/>
          <a:p>
            <a:r>
              <a:rPr lang="en-US" altLang="en-US" smtClean="0"/>
              <a:t>Flash memory in some respects is very similar to a computer’s RAM (random access memory), except</a:t>
            </a:r>
          </a:p>
          <a:p>
            <a:r>
              <a:rPr lang="en-US" altLang="en-US" smtClean="0"/>
              <a:t>that flash memory does not lose its contents when the power is removed, which means that flash</a:t>
            </a:r>
          </a:p>
          <a:p>
            <a:r>
              <a:rPr lang="en-US" altLang="en-US" smtClean="0"/>
              <a:t>memory is nonvolatile. The most common types of flash memory are NOR and NAND. NOR flash</a:t>
            </a:r>
          </a:p>
          <a:p>
            <a:r>
              <a:rPr lang="en-US" altLang="en-US" smtClean="0"/>
              <a:t>memory is operationally the closest to RAM in that each byte is individually addressable, while NAND</a:t>
            </a:r>
          </a:p>
          <a:p>
            <a:r>
              <a:rPr lang="en-US" altLang="en-US" smtClean="0"/>
              <a:t>flash memory is organized into blocks, like a disk. Typically, NOR-type flash memory is used to hold</a:t>
            </a:r>
          </a:p>
          <a:p>
            <a:r>
              <a:rPr lang="en-US" altLang="en-US" smtClean="0"/>
              <a:t>the BIOS on your computer’s motherboard, and NAND-type flash memory is used in SSDs.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SSD</a:t>
            </a:r>
          </a:p>
        </p:txBody>
      </p:sp>
      <p:sp>
        <p:nvSpPr>
          <p:cNvPr id="32771" name="Content Placeholder 2"/>
          <p:cNvSpPr>
            <a:spLocks noGrp="1"/>
          </p:cNvSpPr>
          <p:nvPr>
            <p:ph idx="1"/>
          </p:nvPr>
        </p:nvSpPr>
        <p:spPr/>
        <p:txBody>
          <a:bodyPr/>
          <a:lstStyle/>
          <a:p>
            <a:r>
              <a:rPr lang="en-US" altLang="en-US" smtClean="0"/>
              <a:t>The file system keeps track of which areas of a disk are currently in use for each file, and when a file</a:t>
            </a:r>
          </a:p>
          <a:p>
            <a:r>
              <a:rPr lang="en-US" altLang="en-US" smtClean="0"/>
              <a:t>is deleted it does not zero all the areas on the disk that contained the file—if it did, then deleting</a:t>
            </a:r>
          </a:p>
          <a:p>
            <a:r>
              <a:rPr lang="en-US" altLang="en-US" smtClean="0"/>
              <a:t>a large file would take longer than deleting a small file, and file undelete utilities would not work.</a:t>
            </a:r>
          </a:p>
          <a:p>
            <a:r>
              <a:rPr lang="en-US" altLang="en-US" smtClean="0"/>
              <a:t>Instead, the file system driver will mark those areas of the disk as available in its data structures (usually</a:t>
            </a:r>
          </a:p>
          <a:p>
            <a:r>
              <a:rPr lang="en-US" altLang="en-US" smtClean="0"/>
              <a:t>referred to as </a:t>
            </a:r>
            <a:r>
              <a:rPr lang="en-US" altLang="en-US" i="1" smtClean="0"/>
              <a:t>metadata</a:t>
            </a:r>
            <a:r>
              <a:rPr lang="en-US" altLang="en-US" smtClean="0"/>
              <a:t>; see Chapter 12 for more information). This is not a problem for magnetic</a:t>
            </a:r>
          </a:p>
          <a:p>
            <a:r>
              <a:rPr lang="en-US" altLang="en-US" smtClean="0"/>
              <a:t>disks because they read and write sectors natively, but SSDs do not read and write sectors natively</a:t>
            </a:r>
          </a:p>
          <a:p>
            <a:r>
              <a:rPr lang="en-US" altLang="en-US" smtClean="0"/>
              <a:t>(recall that the size of the writable unit, the page, is much smaller than the size of the erasable unit,</a:t>
            </a:r>
          </a:p>
          <a:p>
            <a:r>
              <a:rPr lang="en-US" altLang="en-US" smtClean="0"/>
              <a:t>the block).</a:t>
            </a:r>
          </a:p>
          <a:p>
            <a:r>
              <a:rPr lang="en-US" altLang="en-US" smtClean="0"/>
              <a:t>SSDs have to manage the contents of pages and blocks when updating a sector. This becomes a</a:t>
            </a:r>
          </a:p>
          <a:p>
            <a:r>
              <a:rPr lang="en-US" altLang="en-US" smtClean="0"/>
              <a:t>huge problem because the SSD does not know that the contents of a page are free unless it has been</a:t>
            </a:r>
          </a:p>
          <a:p>
            <a:r>
              <a:rPr lang="en-US" altLang="en-US" smtClean="0"/>
              <a:t>erased. The SSD would continue to preserve “deleted” data when updating a sector or during wearleveling,</a:t>
            </a:r>
          </a:p>
          <a:p>
            <a:r>
              <a:rPr lang="en-US" altLang="en-US" smtClean="0"/>
              <a:t>reducing the amount of free space available to the SSD controller. The end result would be</a:t>
            </a:r>
          </a:p>
          <a:p>
            <a:r>
              <a:rPr lang="en-US" altLang="en-US" smtClean="0"/>
              <a:t>that the speed of the SSD would degrade up to the point at which all sectors have been accessed (at</a:t>
            </a:r>
          </a:p>
          <a:p>
            <a:r>
              <a:rPr lang="en-US" altLang="en-US" smtClean="0"/>
              <a:t>least once), and the only way to speed it up again would be to erase the entire drive. This is exactly</a:t>
            </a:r>
          </a:p>
          <a:p>
            <a:r>
              <a:rPr lang="en-US" altLang="en-US" smtClean="0"/>
              <a:t>the behavior that existed in early SSDs.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Solid-State Disks</a:t>
            </a:r>
          </a:p>
        </p:txBody>
      </p:sp>
      <p:sp>
        <p:nvSpPr>
          <p:cNvPr id="33795" name="Content Placeholder 2"/>
          <p:cNvSpPr>
            <a:spLocks noGrp="1"/>
          </p:cNvSpPr>
          <p:nvPr>
            <p:ph idx="1"/>
          </p:nvPr>
        </p:nvSpPr>
        <p:spPr/>
        <p:txBody>
          <a:bodyPr/>
          <a:lstStyle/>
          <a:p>
            <a:r>
              <a:rPr lang="en-US" altLang="en-US" smtClean="0"/>
              <a:t>Nonvolatile memory used like a hard drive</a:t>
            </a:r>
          </a:p>
          <a:p>
            <a:pPr lvl="1"/>
            <a:r>
              <a:rPr lang="en-US" altLang="en-US" smtClean="0"/>
              <a:t>Many technology variations</a:t>
            </a:r>
          </a:p>
          <a:p>
            <a:r>
              <a:rPr lang="en-US" altLang="en-US" smtClean="0"/>
              <a:t>Can be more reliable than HDDs</a:t>
            </a:r>
          </a:p>
          <a:p>
            <a:r>
              <a:rPr lang="en-US" altLang="en-US" smtClean="0"/>
              <a:t>More expensive per MB</a:t>
            </a:r>
          </a:p>
          <a:p>
            <a:r>
              <a:rPr lang="en-US" altLang="en-US" smtClean="0"/>
              <a:t>Maybe have shorter life span </a:t>
            </a:r>
          </a:p>
          <a:p>
            <a:r>
              <a:rPr lang="en-US" altLang="en-US" smtClean="0"/>
              <a:t>Less capacity but much faster than magnetic disk and slower than RAM</a:t>
            </a:r>
          </a:p>
          <a:p>
            <a:r>
              <a:rPr lang="en-US" altLang="en-US" smtClean="0"/>
              <a:t>Flash memory is significantly faster than magnetic disks</a:t>
            </a:r>
          </a:p>
          <a:p>
            <a:r>
              <a:rPr lang="en-US" altLang="en-US" smtClean="0"/>
              <a:t>(usually by a factor of 100,000, or so; access time: 50 nanoseconds versus 5 milliseconds), but it is</a:t>
            </a:r>
          </a:p>
          <a:p>
            <a:r>
              <a:rPr lang="en-US" altLang="en-US" smtClean="0"/>
              <a:t>slower than RAM (usually by a factor of 50).</a:t>
            </a:r>
          </a:p>
          <a:p>
            <a:r>
              <a:rPr lang="en-US" altLang="en-US" smtClean="0"/>
              <a:t>Busses can be too slow -&gt; connect directly to PCI for example</a:t>
            </a:r>
          </a:p>
          <a:p>
            <a:r>
              <a:rPr lang="en-US" altLang="en-US" smtClean="0"/>
              <a:t>No moving parts, so no seek time or rotational latency</a:t>
            </a:r>
          </a:p>
          <a:p>
            <a:endParaRPr lang="en-US" altLang="en-US"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eaLnBrk="1" hangingPunct="1"/>
            <a:r>
              <a:rPr lang="en-US" altLang="en-US" smtClean="0"/>
              <a:t>Storage-Device Hierarchy</a:t>
            </a:r>
          </a:p>
        </p:txBody>
      </p:sp>
      <p:pic>
        <p:nvPicPr>
          <p:cNvPr id="34819" name="Picture 1" descr="1_0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833563"/>
            <a:ext cx="8626475" cy="637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919163" y="369888"/>
            <a:ext cx="12796837" cy="768350"/>
          </a:xfrm>
        </p:spPr>
        <p:txBody>
          <a:bodyPr/>
          <a:lstStyle/>
          <a:p>
            <a:pPr eaLnBrk="1" hangingPunct="1"/>
            <a:r>
              <a:rPr lang="en-US" altLang="en-US" sz="4000" smtClean="0"/>
              <a:t>Performance of Various Levels of Storage</a:t>
            </a:r>
          </a:p>
        </p:txBody>
      </p:sp>
      <p:sp>
        <p:nvSpPr>
          <p:cNvPr id="39939" name="Rectangle 3"/>
          <p:cNvSpPr>
            <a:spLocks noGrp="1" noChangeArrowheads="1"/>
          </p:cNvSpPr>
          <p:nvPr>
            <p:ph type="body" idx="4294967295"/>
          </p:nvPr>
        </p:nvSpPr>
        <p:spPr>
          <a:xfrm>
            <a:off x="1209675" y="1644650"/>
            <a:ext cx="11410950" cy="6040438"/>
          </a:xfrm>
        </p:spPr>
        <p:txBody>
          <a:bodyPr/>
          <a:lstStyle/>
          <a:p>
            <a:pPr marL="489663" indent="-489663">
              <a:buFont typeface="Monotype Sorts" charset="0"/>
              <a:buChar char="n"/>
              <a:defRPr/>
            </a:pPr>
            <a:endParaRPr lang="en-US" dirty="0" smtClean="0">
              <a:ea typeface="ＭＳ Ｐゴシック" charset="0"/>
              <a:cs typeface="ＭＳ Ｐゴシック" charset="0"/>
            </a:endParaRPr>
          </a:p>
          <a:p>
            <a:pPr marL="489663" indent="-489663">
              <a:buFont typeface="Monotype Sorts" charset="0"/>
              <a:buChar char="n"/>
              <a:defRPr/>
            </a:pPr>
            <a:endParaRPr lang="en-US" dirty="0">
              <a:ea typeface="ＭＳ Ｐゴシック" charset="0"/>
              <a:cs typeface="ＭＳ Ｐゴシック" charset="0"/>
            </a:endParaRPr>
          </a:p>
          <a:p>
            <a:pPr marL="489663" indent="-489663">
              <a:buFont typeface="Monotype Sorts" charset="0"/>
              <a:buChar char="n"/>
              <a:defRPr/>
            </a:pPr>
            <a:endParaRPr lang="en-US" dirty="0" smtClean="0">
              <a:ea typeface="ＭＳ Ｐゴシック" charset="0"/>
              <a:cs typeface="ＭＳ Ｐゴシック" charset="0"/>
            </a:endParaRPr>
          </a:p>
          <a:p>
            <a:pPr marL="489663" indent="-489663">
              <a:buFont typeface="Monotype Sorts" charset="0"/>
              <a:buChar char="n"/>
              <a:defRPr/>
            </a:pPr>
            <a:endParaRPr lang="en-US" dirty="0">
              <a:ea typeface="ＭＳ Ｐゴシック" charset="0"/>
              <a:cs typeface="ＭＳ Ｐゴシック" charset="0"/>
            </a:endParaRPr>
          </a:p>
          <a:p>
            <a:pPr marL="489663" indent="-489663">
              <a:buFont typeface="Monotype Sorts" charset="0"/>
              <a:buChar char="n"/>
              <a:defRPr/>
            </a:pPr>
            <a:endParaRPr lang="en-US" dirty="0" smtClean="0">
              <a:ea typeface="ＭＳ Ｐゴシック" charset="0"/>
              <a:cs typeface="ＭＳ Ｐゴシック" charset="0"/>
            </a:endParaRPr>
          </a:p>
          <a:p>
            <a:pPr marL="489663" indent="-489663">
              <a:buFont typeface="Monotype Sorts" charset="0"/>
              <a:buChar char="n"/>
              <a:defRPr/>
            </a:pPr>
            <a:endParaRPr lang="en-US" dirty="0">
              <a:ea typeface="ＭＳ Ｐゴシック" charset="0"/>
              <a:cs typeface="ＭＳ Ｐゴシック" charset="0"/>
            </a:endParaRPr>
          </a:p>
          <a:p>
            <a:pPr marL="489663" indent="-489663">
              <a:buFont typeface="Monotype Sorts" charset="0"/>
              <a:buChar char="n"/>
              <a:defRPr/>
            </a:pPr>
            <a:endParaRPr lang="en-US" dirty="0" smtClean="0">
              <a:ea typeface="ＭＳ Ｐゴシック" charset="0"/>
              <a:cs typeface="ＭＳ Ｐゴシック" charset="0"/>
            </a:endParaRPr>
          </a:p>
          <a:p>
            <a:pPr marL="489663" indent="-489663">
              <a:buFont typeface="Monotype Sorts" charset="0"/>
              <a:buChar char="n"/>
              <a:defRPr/>
            </a:pPr>
            <a:endParaRPr lang="en-US" dirty="0">
              <a:ea typeface="ＭＳ Ｐゴシック" charset="0"/>
              <a:cs typeface="ＭＳ Ｐゴシック" charset="0"/>
            </a:endParaRPr>
          </a:p>
          <a:p>
            <a:pPr marL="0" indent="0">
              <a:buFont typeface="Monotype Sorts" pitchFamily="-84" charset="2"/>
              <a:buNone/>
              <a:defRPr/>
            </a:pPr>
            <a:endParaRPr lang="en-US" dirty="0">
              <a:ea typeface="ＭＳ Ｐゴシック" charset="0"/>
              <a:cs typeface="ＭＳ Ｐゴシック" charset="0"/>
            </a:endParaRPr>
          </a:p>
          <a:p>
            <a:pPr marL="0" indent="0">
              <a:buFont typeface="Monotype Sorts" pitchFamily="-84" charset="2"/>
              <a:buNone/>
              <a:defRPr/>
            </a:pPr>
            <a:endParaRPr lang="en-US" dirty="0" smtClean="0">
              <a:ea typeface="ＭＳ Ｐゴシック" charset="0"/>
              <a:cs typeface="ＭＳ Ｐゴシック" charset="0"/>
            </a:endParaRPr>
          </a:p>
          <a:p>
            <a:pPr marL="0" indent="0">
              <a:buFont typeface="Monotype Sorts" charset="2"/>
              <a:buNone/>
              <a:defRPr/>
            </a:pPr>
            <a:r>
              <a:rPr lang="en-US" dirty="0" smtClean="0">
                <a:ea typeface="ＭＳ Ｐゴシック" charset="0"/>
                <a:cs typeface="ＭＳ Ｐゴシック" charset="0"/>
              </a:rPr>
              <a:t>  </a:t>
            </a:r>
          </a:p>
          <a:p>
            <a:pPr marL="0" indent="0">
              <a:buFont typeface="Monotype Sorts" charset="2"/>
              <a:buNone/>
              <a:defRPr/>
            </a:pPr>
            <a:r>
              <a:rPr lang="en-US" dirty="0">
                <a:ea typeface="ＭＳ Ｐゴシック" charset="0"/>
                <a:cs typeface="ＭＳ Ｐゴシック" charset="0"/>
              </a:rPr>
              <a:t> </a:t>
            </a:r>
            <a:r>
              <a:rPr lang="en-US" dirty="0" smtClean="0">
                <a:ea typeface="ＭＳ Ｐゴシック" charset="0"/>
                <a:cs typeface="ＭＳ Ｐゴシック" charset="0"/>
              </a:rPr>
              <a:t>  Movement </a:t>
            </a:r>
            <a:r>
              <a:rPr lang="en-US" dirty="0">
                <a:ea typeface="ＭＳ Ｐゴシック" charset="0"/>
                <a:cs typeface="ＭＳ Ｐゴシック" charset="0"/>
              </a:rPr>
              <a:t>between levels of storage hierarchy can be explicit or implicit</a:t>
            </a:r>
          </a:p>
        </p:txBody>
      </p:sp>
      <p:pic>
        <p:nvPicPr>
          <p:cNvPr id="36868" name="Picture 1" descr="1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336675"/>
            <a:ext cx="10964862"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371600" y="369888"/>
            <a:ext cx="12344400" cy="768350"/>
          </a:xfrm>
        </p:spPr>
        <p:txBody>
          <a:bodyPr/>
          <a:lstStyle/>
          <a:p>
            <a:pPr eaLnBrk="1" hangingPunct="1"/>
            <a:r>
              <a:rPr lang="en-US" altLang="en-US" sz="4000" smtClean="0"/>
              <a:t>Migration of Integer A from Disk to Register</a:t>
            </a:r>
          </a:p>
        </p:txBody>
      </p:sp>
      <p:sp>
        <p:nvSpPr>
          <p:cNvPr id="38915" name="Rectangle 3"/>
          <p:cNvSpPr>
            <a:spLocks noGrp="1" noChangeArrowheads="1"/>
          </p:cNvSpPr>
          <p:nvPr>
            <p:ph type="body" idx="4294967295"/>
          </p:nvPr>
        </p:nvSpPr>
        <p:spPr>
          <a:xfrm>
            <a:off x="1209675" y="1644650"/>
            <a:ext cx="11672888" cy="6040438"/>
          </a:xfrm>
        </p:spPr>
        <p:txBody>
          <a:bodyPr/>
          <a:lstStyle/>
          <a:p>
            <a:r>
              <a:rPr lang="en-US" altLang="en-US" smtClean="0"/>
              <a:t>Multitasking environments must be careful to use most recent value, no matter where it is stored in the storage hierarchy</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endParaRPr lang="en-US" altLang="en-US" smtClean="0"/>
          </a:p>
          <a:p>
            <a:r>
              <a:rPr lang="en-US" altLang="en-US" smtClean="0"/>
              <a:t>Multiprocessor environment must provide </a:t>
            </a:r>
            <a:r>
              <a:rPr lang="en-US" altLang="en-US" b="1" smtClean="0">
                <a:solidFill>
                  <a:srgbClr val="3366FF"/>
                </a:solidFill>
              </a:rPr>
              <a:t>cache coherency </a:t>
            </a:r>
            <a:r>
              <a:rPr lang="en-US" altLang="en-US" smtClean="0"/>
              <a:t>in hardware such that all CPUs have the most recent value in their cache</a:t>
            </a:r>
          </a:p>
          <a:p>
            <a:endParaRPr lang="en-US" altLang="en-US" sz="1100" smtClean="0"/>
          </a:p>
          <a:p>
            <a:r>
              <a:rPr lang="en-US" altLang="en-US" smtClean="0"/>
              <a:t>Distributed environment situation even more complex</a:t>
            </a:r>
          </a:p>
          <a:p>
            <a:pPr lvl="1"/>
            <a:r>
              <a:rPr lang="en-US" altLang="en-US" smtClean="0"/>
              <a:t>Several copies of a datum can exist</a:t>
            </a:r>
          </a:p>
          <a:p>
            <a:pPr lvl="1"/>
            <a:r>
              <a:rPr lang="en-US" altLang="en-US" smtClean="0"/>
              <a:t>Various solutions covered in Chapter 17</a:t>
            </a:r>
          </a:p>
        </p:txBody>
      </p:sp>
      <p:pic>
        <p:nvPicPr>
          <p:cNvPr id="389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613" y="2389188"/>
            <a:ext cx="10883900"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Text Book Slides – Copy Right  </a:t>
            </a:r>
          </a:p>
        </p:txBody>
      </p:sp>
      <p:pic>
        <p:nvPicPr>
          <p:cNvPr id="12291"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81425" y="2382838"/>
            <a:ext cx="7200900" cy="4564062"/>
          </a:xfr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en-US" altLang="en-US" smtClean="0"/>
              <a:t>Caching</a:t>
            </a:r>
          </a:p>
        </p:txBody>
      </p:sp>
      <p:sp>
        <p:nvSpPr>
          <p:cNvPr id="40963" name="Rectangle 3"/>
          <p:cNvSpPr>
            <a:spLocks noGrp="1" noChangeArrowheads="1"/>
          </p:cNvSpPr>
          <p:nvPr>
            <p:ph type="body" idx="4294967295"/>
          </p:nvPr>
        </p:nvSpPr>
        <p:spPr>
          <a:xfrm>
            <a:off x="1209675" y="1644650"/>
            <a:ext cx="10909300" cy="6546850"/>
          </a:xfrm>
        </p:spPr>
        <p:txBody>
          <a:bodyPr/>
          <a:lstStyle/>
          <a:p>
            <a:r>
              <a:rPr lang="en-US" altLang="en-US" smtClean="0"/>
              <a:t>Important principle, performed at many levels in a computer (in hardware, operating system, software)</a:t>
            </a:r>
          </a:p>
          <a:p>
            <a:endParaRPr lang="en-US" altLang="en-US" sz="1100" smtClean="0"/>
          </a:p>
          <a:p>
            <a:r>
              <a:rPr lang="en-US" altLang="en-US" smtClean="0"/>
              <a:t>Information in use copied from slower to faster storage temporarily</a:t>
            </a:r>
          </a:p>
          <a:p>
            <a:endParaRPr lang="en-US" altLang="en-US" sz="1100" smtClean="0"/>
          </a:p>
          <a:p>
            <a:r>
              <a:rPr lang="en-US" altLang="en-US" smtClean="0"/>
              <a:t>Faster storage (cache) checked first to determine if information is there</a:t>
            </a:r>
          </a:p>
          <a:p>
            <a:pPr lvl="1"/>
            <a:r>
              <a:rPr lang="en-US" altLang="en-US" smtClean="0"/>
              <a:t>If it is, information used directly from the cache (fast)</a:t>
            </a:r>
          </a:p>
          <a:p>
            <a:pPr lvl="1"/>
            <a:r>
              <a:rPr lang="en-US" altLang="en-US" smtClean="0"/>
              <a:t>If not, data copied to cache and used there</a:t>
            </a:r>
          </a:p>
          <a:p>
            <a:pPr lvl="1"/>
            <a:endParaRPr lang="en-US" altLang="en-US" sz="1100" smtClean="0"/>
          </a:p>
          <a:p>
            <a:r>
              <a:rPr lang="en-US" altLang="en-US" smtClean="0"/>
              <a:t>Cache smaller than storage being cached</a:t>
            </a:r>
          </a:p>
          <a:p>
            <a:pPr lvl="1"/>
            <a:r>
              <a:rPr lang="en-US" altLang="en-US" smtClean="0"/>
              <a:t>Cache management important design problem</a:t>
            </a:r>
          </a:p>
          <a:p>
            <a:pPr lvl="1"/>
            <a:r>
              <a:rPr lang="en-US" altLang="en-US" smtClean="0"/>
              <a:t>Cache size and replacement policy</a:t>
            </a:r>
          </a:p>
          <a:p>
            <a:pPr>
              <a:buFont typeface="Monotype Sorts" charset="2"/>
              <a:buNone/>
            </a:pPr>
            <a:endParaRPr lang="en-US" alt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74800" y="369888"/>
            <a:ext cx="11455400" cy="768350"/>
          </a:xfrm>
        </p:spPr>
        <p:txBody>
          <a:bodyPr/>
          <a:lstStyle/>
          <a:p>
            <a:pPr eaLnBrk="1" hangingPunct="1"/>
            <a:r>
              <a:rPr lang="en-US" altLang="en-US" sz="4000" smtClean="0"/>
              <a:t>Magnetic Tape</a:t>
            </a:r>
          </a:p>
        </p:txBody>
      </p:sp>
      <p:sp>
        <p:nvSpPr>
          <p:cNvPr id="43011" name="Rectangle 3"/>
          <p:cNvSpPr>
            <a:spLocks noGrp="1" noChangeArrowheads="1"/>
          </p:cNvSpPr>
          <p:nvPr>
            <p:ph type="body" idx="1"/>
          </p:nvPr>
        </p:nvSpPr>
        <p:spPr/>
        <p:txBody>
          <a:bodyPr/>
          <a:lstStyle/>
          <a:p>
            <a:r>
              <a:rPr lang="en-US" altLang="en-US" smtClean="0"/>
              <a:t>Was early secondary-storage medium</a:t>
            </a:r>
          </a:p>
          <a:p>
            <a:pPr lvl="1"/>
            <a:r>
              <a:rPr lang="en-US" altLang="en-US" smtClean="0"/>
              <a:t>Evolved from open spools to cartridges</a:t>
            </a:r>
          </a:p>
          <a:p>
            <a:r>
              <a:rPr lang="en-US" altLang="en-US" smtClean="0"/>
              <a:t>Relatively permanent and holds large quantities of data</a:t>
            </a:r>
          </a:p>
          <a:p>
            <a:r>
              <a:rPr lang="en-US" altLang="en-US" smtClean="0"/>
              <a:t>Access time slow</a:t>
            </a:r>
          </a:p>
          <a:p>
            <a:r>
              <a:rPr lang="en-US" altLang="en-US" smtClean="0"/>
              <a:t>Random access ~1000 times slower than disk</a:t>
            </a:r>
          </a:p>
          <a:p>
            <a:r>
              <a:rPr lang="en-US" altLang="en-US" smtClean="0"/>
              <a:t>Mainly used for backup, storage of infrequently-used data, transfer medium 	between systems</a:t>
            </a:r>
          </a:p>
          <a:p>
            <a:r>
              <a:rPr lang="en-US" altLang="en-US" smtClean="0"/>
              <a:t>Kept in spool and wound or rewound past read-write head</a:t>
            </a:r>
          </a:p>
          <a:p>
            <a:r>
              <a:rPr lang="en-US" altLang="en-US" smtClean="0"/>
              <a:t>Once data under head, transfer rates comparable to disk</a:t>
            </a:r>
          </a:p>
          <a:p>
            <a:pPr lvl="1"/>
            <a:r>
              <a:rPr lang="en-US" altLang="en-US" smtClean="0"/>
              <a:t>140MB/sec and greater</a:t>
            </a:r>
          </a:p>
          <a:p>
            <a:r>
              <a:rPr lang="en-US" altLang="en-US" smtClean="0"/>
              <a:t>200GB to 1.5TB typical storage</a:t>
            </a:r>
          </a:p>
          <a:p>
            <a:r>
              <a:rPr lang="en-US" altLang="en-US" smtClean="0"/>
              <a:t>Common technologies are LTO-{3,4,5} and T10000</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036638" y="369888"/>
            <a:ext cx="11993562" cy="768350"/>
          </a:xfrm>
        </p:spPr>
        <p:txBody>
          <a:bodyPr/>
          <a:lstStyle/>
          <a:p>
            <a:pPr eaLnBrk="1" hangingPunct="1"/>
            <a:r>
              <a:rPr lang="en-US" altLang="en-US" smtClean="0"/>
              <a:t>Disk Management</a:t>
            </a:r>
          </a:p>
        </p:txBody>
      </p:sp>
      <p:sp>
        <p:nvSpPr>
          <p:cNvPr id="45059" name="Rectangle 3"/>
          <p:cNvSpPr>
            <a:spLocks noGrp="1" noChangeArrowheads="1"/>
          </p:cNvSpPr>
          <p:nvPr>
            <p:ph type="body" idx="1"/>
          </p:nvPr>
        </p:nvSpPr>
        <p:spPr/>
        <p:txBody>
          <a:bodyPr/>
          <a:lstStyle/>
          <a:p>
            <a:r>
              <a:rPr lang="en-US" altLang="en-US" b="1" smtClean="0">
                <a:solidFill>
                  <a:srgbClr val="3366FF"/>
                </a:solidFill>
              </a:rPr>
              <a:t>Low-level formatting</a:t>
            </a:r>
            <a:r>
              <a:rPr lang="en-US" altLang="en-US" smtClean="0"/>
              <a:t>, or </a:t>
            </a:r>
            <a:r>
              <a:rPr lang="en-US" altLang="en-US" b="1" smtClean="0">
                <a:solidFill>
                  <a:srgbClr val="3366FF"/>
                </a:solidFill>
              </a:rPr>
              <a:t>physical formatting</a:t>
            </a:r>
            <a:r>
              <a:rPr lang="en-US" altLang="en-US" smtClean="0">
                <a:solidFill>
                  <a:srgbClr val="3366FF"/>
                </a:solidFill>
              </a:rPr>
              <a:t> </a:t>
            </a:r>
            <a:r>
              <a:rPr lang="en-US" altLang="en-US" smtClean="0"/>
              <a:t>— Dividing a disk into sectors that the disk controller can read and write</a:t>
            </a:r>
          </a:p>
          <a:p>
            <a:pPr lvl="1"/>
            <a:r>
              <a:rPr lang="en-US" altLang="en-US" smtClean="0"/>
              <a:t>Each sector can hold header information, plus data, plus error correction code (</a:t>
            </a:r>
            <a:r>
              <a:rPr lang="en-US" altLang="en-US" b="1" smtClean="0">
                <a:solidFill>
                  <a:srgbClr val="3366FF"/>
                </a:solidFill>
              </a:rPr>
              <a:t>ECC</a:t>
            </a:r>
            <a:r>
              <a:rPr lang="en-US" altLang="en-US" smtClean="0"/>
              <a:t>)</a:t>
            </a:r>
          </a:p>
          <a:p>
            <a:pPr lvl="1"/>
            <a:r>
              <a:rPr lang="en-US" altLang="en-US" smtClean="0"/>
              <a:t>Usually 512 bytes of data but can be selectable</a:t>
            </a:r>
          </a:p>
          <a:p>
            <a:r>
              <a:rPr lang="en-US" altLang="en-US" smtClean="0"/>
              <a:t>To use a disk to hold files, the operating system still needs to record its own data structures on the disk</a:t>
            </a:r>
          </a:p>
          <a:p>
            <a:pPr lvl="1"/>
            <a:r>
              <a:rPr lang="en-US" altLang="en-US" b="1" smtClean="0">
                <a:solidFill>
                  <a:srgbClr val="3366FF"/>
                </a:solidFill>
              </a:rPr>
              <a:t>Partition</a:t>
            </a:r>
            <a:r>
              <a:rPr lang="en-US" altLang="en-US" smtClean="0"/>
              <a:t> the disk into one or more groups of cylinders, each treated as a logical disk</a:t>
            </a:r>
          </a:p>
          <a:p>
            <a:pPr lvl="1"/>
            <a:r>
              <a:rPr lang="en-US" altLang="en-US" b="1" smtClean="0">
                <a:solidFill>
                  <a:srgbClr val="3366FF"/>
                </a:solidFill>
              </a:rPr>
              <a:t>Logical formatting</a:t>
            </a:r>
            <a:r>
              <a:rPr lang="en-US" altLang="en-US" smtClean="0">
                <a:solidFill>
                  <a:srgbClr val="3366FF"/>
                </a:solidFill>
              </a:rPr>
              <a:t> </a:t>
            </a:r>
            <a:r>
              <a:rPr lang="en-US" altLang="en-US" smtClean="0"/>
              <a:t>or </a:t>
            </a:r>
            <a:r>
              <a:rPr lang="ja-JP" altLang="en-US" smtClean="0"/>
              <a:t>“</a:t>
            </a:r>
            <a:r>
              <a:rPr lang="en-US" altLang="ja-JP" smtClean="0"/>
              <a:t>making a file system</a:t>
            </a:r>
            <a:r>
              <a:rPr lang="ja-JP" altLang="en-US" smtClean="0"/>
              <a:t>”</a:t>
            </a:r>
            <a:endParaRPr lang="en-US" altLang="ja-JP" smtClean="0"/>
          </a:p>
          <a:p>
            <a:pPr lvl="1"/>
            <a:r>
              <a:rPr lang="en-US" altLang="en-US" smtClean="0"/>
              <a:t>To increase efficiency most file systems group blocks into </a:t>
            </a:r>
            <a:r>
              <a:rPr lang="en-US" altLang="en-US" b="1" smtClean="0">
                <a:solidFill>
                  <a:srgbClr val="3366FF"/>
                </a:solidFill>
              </a:rPr>
              <a:t>clusters</a:t>
            </a:r>
          </a:p>
          <a:p>
            <a:pPr lvl="2"/>
            <a:r>
              <a:rPr lang="en-US" altLang="en-US" smtClean="0"/>
              <a:t>Disk I/O done in blocks</a:t>
            </a:r>
          </a:p>
          <a:p>
            <a:pPr lvl="2"/>
            <a:r>
              <a:rPr lang="en-US" altLang="en-US" smtClean="0"/>
              <a:t>File I/O done in clusters</a:t>
            </a:r>
          </a:p>
          <a:p>
            <a:r>
              <a:rPr lang="en-US" altLang="en-US" smtClean="0"/>
              <a:t>Raw disk access for apps that want to do their own block management, keep OS out of the way (databases for example)</a:t>
            </a:r>
          </a:p>
          <a:p>
            <a:r>
              <a:rPr lang="en-US" altLang="en-US" smtClean="0"/>
              <a:t>Boot block initializes system</a:t>
            </a:r>
          </a:p>
          <a:p>
            <a:pPr lvl="1"/>
            <a:r>
              <a:rPr lang="en-US" altLang="en-US" smtClean="0"/>
              <a:t>The bootstrap is stored in ROM</a:t>
            </a:r>
          </a:p>
          <a:p>
            <a:pPr lvl="1"/>
            <a:r>
              <a:rPr lang="en-US" altLang="en-US" b="1" smtClean="0">
                <a:solidFill>
                  <a:srgbClr val="3366FF"/>
                </a:solidFill>
              </a:rPr>
              <a:t>Bootstrap loader</a:t>
            </a:r>
            <a:r>
              <a:rPr lang="en-US" altLang="en-US" smtClean="0">
                <a:solidFill>
                  <a:srgbClr val="3366FF"/>
                </a:solidFill>
              </a:rPr>
              <a:t> </a:t>
            </a:r>
            <a:r>
              <a:rPr lang="en-US" altLang="en-US" smtClean="0"/>
              <a:t>program stored in boot blocks of boot partition</a:t>
            </a:r>
          </a:p>
          <a:p>
            <a:r>
              <a:rPr lang="en-US" altLang="en-US" smtClean="0"/>
              <a:t>Methods such as </a:t>
            </a:r>
            <a:r>
              <a:rPr lang="en-US" altLang="en-US" b="1" smtClean="0">
                <a:solidFill>
                  <a:srgbClr val="3366FF"/>
                </a:solidFill>
              </a:rPr>
              <a:t>sector sparing</a:t>
            </a:r>
            <a:r>
              <a:rPr lang="en-US" altLang="en-US" smtClean="0">
                <a:solidFill>
                  <a:srgbClr val="3366FF"/>
                </a:solidFill>
              </a:rPr>
              <a:t> </a:t>
            </a:r>
            <a:r>
              <a:rPr lang="en-US" altLang="en-US" smtClean="0"/>
              <a:t>used to handle bad blocks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62100" y="369888"/>
            <a:ext cx="11468100" cy="768350"/>
          </a:xfrm>
        </p:spPr>
        <p:txBody>
          <a:bodyPr/>
          <a:lstStyle/>
          <a:p>
            <a:pPr eaLnBrk="1" hangingPunct="1"/>
            <a:r>
              <a:rPr lang="en-US" altLang="en-US" smtClean="0"/>
              <a:t>Booting from a Disk in Windows</a:t>
            </a:r>
            <a:endParaRPr lang="en-US" altLang="en-US" sz="3400" smtClean="0"/>
          </a:p>
        </p:txBody>
      </p:sp>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504950"/>
            <a:ext cx="10267950" cy="683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7775" y="3897313"/>
            <a:ext cx="11658600" cy="1816100"/>
          </a:xfrm>
        </p:spPr>
        <p:txBody>
          <a:bodyPr/>
          <a:lstStyle/>
          <a:p>
            <a:pPr>
              <a:defRPr/>
            </a:pPr>
            <a:r>
              <a:rPr lang="en-US" dirty="0" smtClean="0"/>
              <a:t>DISK SCHEDULING</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Disk Scheduling</a:t>
            </a:r>
          </a:p>
        </p:txBody>
      </p:sp>
      <p:sp>
        <p:nvSpPr>
          <p:cNvPr id="50179" name="Rectangle 3"/>
          <p:cNvSpPr>
            <a:spLocks noGrp="1" noChangeArrowheads="1"/>
          </p:cNvSpPr>
          <p:nvPr>
            <p:ph type="body" idx="1"/>
          </p:nvPr>
        </p:nvSpPr>
        <p:spPr>
          <a:xfrm>
            <a:off x="1209675" y="1644650"/>
            <a:ext cx="11542713" cy="6862763"/>
          </a:xfrm>
        </p:spPr>
        <p:txBody>
          <a:bodyPr/>
          <a:lstStyle/>
          <a:p>
            <a:r>
              <a:rPr lang="en-US" altLang="en-US" smtClean="0"/>
              <a:t>The operating system is responsible for using hardware efficiently — for the disk drives, this means having a fast access time and disk bandwidth</a:t>
            </a:r>
          </a:p>
          <a:p>
            <a:pPr lvl="1">
              <a:buFont typeface="Monotype Sorts" charset="2"/>
              <a:buNone/>
            </a:pPr>
            <a:endParaRPr lang="en-US" altLang="en-US" sz="1100" smtClean="0"/>
          </a:p>
          <a:p>
            <a:r>
              <a:rPr lang="en-US" altLang="en-US" smtClean="0"/>
              <a:t>Minimize seek time</a:t>
            </a:r>
          </a:p>
          <a:p>
            <a:endParaRPr lang="en-US" altLang="en-US" sz="1100" smtClean="0"/>
          </a:p>
          <a:p>
            <a:r>
              <a:rPr lang="en-US" altLang="en-US" smtClean="0"/>
              <a:t>Seek time </a:t>
            </a:r>
            <a:r>
              <a:rPr lang="en-US" altLang="en-US" smtClean="0">
                <a:sym typeface="Symbol" panose="05050102010706020507" pitchFamily="18" charset="2"/>
              </a:rPr>
              <a:t> seek distance</a:t>
            </a:r>
          </a:p>
          <a:p>
            <a:endParaRPr lang="en-US" altLang="en-US" sz="1100" smtClean="0">
              <a:sym typeface="Symbol" panose="05050102010706020507" pitchFamily="18" charset="2"/>
            </a:endParaRPr>
          </a:p>
          <a:p>
            <a:r>
              <a:rPr lang="en-US" altLang="en-US" smtClean="0">
                <a:sym typeface="Symbol" panose="05050102010706020507" pitchFamily="18" charset="2"/>
              </a:rPr>
              <a:t>Disk </a:t>
            </a:r>
            <a:r>
              <a:rPr lang="en-US" altLang="en-US" b="1" smtClean="0">
                <a:solidFill>
                  <a:srgbClr val="3366FF"/>
                </a:solidFill>
                <a:sym typeface="Symbol" panose="05050102010706020507" pitchFamily="18" charset="2"/>
              </a:rPr>
              <a:t>bandwidth</a:t>
            </a:r>
            <a:r>
              <a:rPr lang="en-US" altLang="en-US" smtClean="0">
                <a:solidFill>
                  <a:srgbClr val="3366FF"/>
                </a:solidFill>
                <a:sym typeface="Symbol" panose="05050102010706020507" pitchFamily="18" charset="2"/>
              </a:rPr>
              <a:t> </a:t>
            </a:r>
            <a:r>
              <a:rPr lang="en-US" altLang="en-US" smtClean="0">
                <a:sym typeface="Symbol" panose="05050102010706020507" pitchFamily="18" charset="2"/>
              </a:rPr>
              <a:t>is the total number of bytes transferred, divided by the total time between the first request for service and the completion of the last transfer</a:t>
            </a:r>
            <a:endParaRPr lang="en-US" alt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066800" y="369888"/>
            <a:ext cx="11963400" cy="768350"/>
          </a:xfrm>
        </p:spPr>
        <p:txBody>
          <a:bodyPr/>
          <a:lstStyle/>
          <a:p>
            <a:pPr eaLnBrk="1" hangingPunct="1"/>
            <a:r>
              <a:rPr lang="en-US" altLang="en-US" smtClean="0"/>
              <a:t>Disk Scheduling (Cont.)</a:t>
            </a:r>
          </a:p>
        </p:txBody>
      </p:sp>
      <p:sp>
        <p:nvSpPr>
          <p:cNvPr id="52227" name="Rectangle 3"/>
          <p:cNvSpPr>
            <a:spLocks noGrp="1" noChangeArrowheads="1"/>
          </p:cNvSpPr>
          <p:nvPr>
            <p:ph type="body" idx="1"/>
          </p:nvPr>
        </p:nvSpPr>
        <p:spPr/>
        <p:txBody>
          <a:bodyPr/>
          <a:lstStyle/>
          <a:p>
            <a:pPr>
              <a:tabLst>
                <a:tab pos="2439988" algn="l"/>
              </a:tabLst>
            </a:pPr>
            <a:r>
              <a:rPr lang="en-US" altLang="en-US" smtClean="0"/>
              <a:t>There are many sources of disk I/O request</a:t>
            </a:r>
          </a:p>
          <a:p>
            <a:pPr lvl="1">
              <a:tabLst>
                <a:tab pos="2439988" algn="l"/>
              </a:tabLst>
            </a:pPr>
            <a:r>
              <a:rPr lang="en-US" altLang="en-US" smtClean="0"/>
              <a:t>OS</a:t>
            </a:r>
          </a:p>
          <a:p>
            <a:pPr lvl="1">
              <a:tabLst>
                <a:tab pos="2439988" algn="l"/>
              </a:tabLst>
            </a:pPr>
            <a:r>
              <a:rPr lang="en-US" altLang="en-US" smtClean="0"/>
              <a:t>System processes</a:t>
            </a:r>
          </a:p>
          <a:p>
            <a:pPr lvl="1">
              <a:tabLst>
                <a:tab pos="2439988" algn="l"/>
              </a:tabLst>
            </a:pPr>
            <a:r>
              <a:rPr lang="en-US" altLang="en-US" smtClean="0"/>
              <a:t>Users processes</a:t>
            </a:r>
          </a:p>
          <a:p>
            <a:pPr>
              <a:tabLst>
                <a:tab pos="2439988" algn="l"/>
              </a:tabLst>
            </a:pPr>
            <a:r>
              <a:rPr lang="en-US" altLang="en-US" smtClean="0"/>
              <a:t>I/O request includes input or output mode, disk address, memory address, number of sectors to transfer</a:t>
            </a:r>
          </a:p>
          <a:p>
            <a:pPr>
              <a:tabLst>
                <a:tab pos="2439988" algn="l"/>
              </a:tabLst>
            </a:pPr>
            <a:r>
              <a:rPr lang="en-US" altLang="en-US" smtClean="0"/>
              <a:t>OS maintains queue of requests, per disk or device</a:t>
            </a:r>
          </a:p>
          <a:p>
            <a:pPr>
              <a:tabLst>
                <a:tab pos="2439988" algn="l"/>
              </a:tabLst>
            </a:pPr>
            <a:r>
              <a:rPr lang="en-US" altLang="en-US" smtClean="0"/>
              <a:t>Idle disk can immediately work on I/O request, busy disk means work must queue</a:t>
            </a:r>
          </a:p>
          <a:p>
            <a:pPr lvl="1">
              <a:tabLst>
                <a:tab pos="2439988" algn="l"/>
              </a:tabLst>
            </a:pPr>
            <a:r>
              <a:rPr lang="en-US" altLang="en-US" smtClean="0"/>
              <a:t>Optimization algorithms only make sense when a queue exists</a:t>
            </a:r>
          </a:p>
          <a:p>
            <a:pPr>
              <a:tabLst>
                <a:tab pos="2439988" algn="l"/>
              </a:tabLst>
            </a:pPr>
            <a:r>
              <a:rPr lang="en-US" altLang="en-US" smtClean="0"/>
              <a:t>Note that drive controllers have small buffers and can manage a queue of I/O requests (of varying </a:t>
            </a:r>
            <a:r>
              <a:rPr lang="ja-JP" altLang="en-US" smtClean="0"/>
              <a:t>“</a:t>
            </a:r>
            <a:r>
              <a:rPr lang="en-US" altLang="ja-JP" smtClean="0"/>
              <a:t>depth</a:t>
            </a:r>
            <a:r>
              <a:rPr lang="ja-JP" altLang="en-US" smtClean="0"/>
              <a:t>”</a:t>
            </a:r>
            <a:r>
              <a:rPr lang="en-US" altLang="ja-JP" smtClean="0"/>
              <a:t>)</a:t>
            </a:r>
          </a:p>
          <a:p>
            <a:pPr>
              <a:tabLst>
                <a:tab pos="2439988" algn="l"/>
              </a:tabLst>
            </a:pPr>
            <a:endParaRPr lang="en-US" altLang="en-US" smtClean="0"/>
          </a:p>
          <a:p>
            <a:pPr>
              <a:tabLst>
                <a:tab pos="2439988" algn="l"/>
              </a:tabLst>
            </a:pPr>
            <a:endParaRPr lang="en-US" altLang="en-US" smtClean="0"/>
          </a:p>
          <a:p>
            <a:pPr>
              <a:tabLst>
                <a:tab pos="2439988" algn="l"/>
              </a:tabLst>
            </a:pPr>
            <a:r>
              <a:rPr lang="en-US" altLang="en-US" smtClean="0"/>
              <a:t>Several algorithms exist to schedule the servicing of disk I/O requests</a:t>
            </a:r>
          </a:p>
          <a:p>
            <a:pPr>
              <a:tabLst>
                <a:tab pos="2439988" algn="l"/>
              </a:tabLst>
            </a:pPr>
            <a:r>
              <a:rPr lang="en-US" altLang="en-US" smtClean="0"/>
              <a:t>The analysis is true for one or many platters</a:t>
            </a:r>
          </a:p>
          <a:p>
            <a:pPr>
              <a:tabLst>
                <a:tab pos="2439988" algn="l"/>
              </a:tabLst>
            </a:pPr>
            <a:r>
              <a:rPr lang="en-US" altLang="en-US" smtClean="0"/>
              <a:t>We illustrate scheduling algorithms with a request queue (0-199)</a:t>
            </a:r>
          </a:p>
          <a:p>
            <a:pPr>
              <a:buFont typeface="Monotype Sorts" charset="2"/>
              <a:buNone/>
              <a:tabLst>
                <a:tab pos="2439988" algn="l"/>
              </a:tabLst>
            </a:pPr>
            <a:r>
              <a:rPr lang="en-US" altLang="en-US" smtClean="0"/>
              <a:t>		</a:t>
            </a:r>
            <a:br>
              <a:rPr lang="en-US" altLang="en-US" smtClean="0"/>
            </a:br>
            <a:r>
              <a:rPr lang="en-US" altLang="en-US" smtClean="0"/>
              <a:t>	98, 183, 37, 122, 14, 124, 65, 67</a:t>
            </a:r>
          </a:p>
          <a:p>
            <a:pPr>
              <a:buFont typeface="Monotype Sorts" charset="2"/>
              <a:buNone/>
              <a:tabLst>
                <a:tab pos="2439988" algn="l"/>
              </a:tabLst>
            </a:pPr>
            <a:endParaRPr lang="en-US" altLang="en-US" smtClean="0"/>
          </a:p>
          <a:p>
            <a:pPr>
              <a:buFont typeface="Monotype Sorts" charset="2"/>
              <a:buNone/>
              <a:tabLst>
                <a:tab pos="2439988" algn="l"/>
              </a:tabLst>
            </a:pPr>
            <a:r>
              <a:rPr lang="en-US" altLang="en-US" smtClean="0"/>
              <a:t>	Head pointer 53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474788" y="369888"/>
            <a:ext cx="10425112" cy="768350"/>
          </a:xfrm>
        </p:spPr>
        <p:txBody>
          <a:bodyPr/>
          <a:lstStyle/>
          <a:p>
            <a:pPr eaLnBrk="1" hangingPunct="1"/>
            <a:r>
              <a:rPr lang="en-US" altLang="en-US" smtClean="0"/>
              <a:t>FCFS</a:t>
            </a:r>
          </a:p>
        </p:txBody>
      </p:sp>
      <p:sp>
        <p:nvSpPr>
          <p:cNvPr id="54275" name="Text Box 4"/>
          <p:cNvSpPr txBox="1">
            <a:spLocks noChangeArrowheads="1"/>
          </p:cNvSpPr>
          <p:nvPr/>
        </p:nvSpPr>
        <p:spPr bwMode="auto">
          <a:xfrm>
            <a:off x="3136900" y="1785938"/>
            <a:ext cx="5932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562" tIns="65282" rIns="130562" bIns="65282"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542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2541588"/>
            <a:ext cx="8759825"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SSTF</a:t>
            </a:r>
          </a:p>
        </p:txBody>
      </p:sp>
      <p:sp>
        <p:nvSpPr>
          <p:cNvPr id="56323" name="Rectangle 3"/>
          <p:cNvSpPr>
            <a:spLocks noGrp="1" noChangeArrowheads="1"/>
          </p:cNvSpPr>
          <p:nvPr>
            <p:ph type="body" idx="1"/>
          </p:nvPr>
        </p:nvSpPr>
        <p:spPr>
          <a:xfrm>
            <a:off x="1209675" y="1644650"/>
            <a:ext cx="11557000" cy="6040438"/>
          </a:xfrm>
        </p:spPr>
        <p:txBody>
          <a:bodyPr/>
          <a:lstStyle/>
          <a:p>
            <a:r>
              <a:rPr lang="en-US" altLang="en-US" smtClean="0"/>
              <a:t>Shortest Seek Time First selects the request with the minimum seek time from the current head position</a:t>
            </a:r>
          </a:p>
          <a:p>
            <a:endParaRPr lang="en-US" altLang="en-US" smtClean="0"/>
          </a:p>
          <a:p>
            <a:r>
              <a:rPr lang="en-US" altLang="en-US" smtClean="0"/>
              <a:t>SSTF scheduling is a form of SJF scheduling; may cause starvation of some requests</a:t>
            </a:r>
          </a:p>
          <a:p>
            <a:endParaRPr lang="en-US" altLang="en-US" smtClean="0"/>
          </a:p>
          <a:p>
            <a:r>
              <a:rPr lang="en-US" altLang="en-US" smtClean="0"/>
              <a:t>Illustration shows total head movement of 236 cylinders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mtClean="0"/>
              <a:t>SSTF (Cont.)</a:t>
            </a:r>
          </a:p>
        </p:txBody>
      </p:sp>
      <p:pic>
        <p:nvPicPr>
          <p:cNvPr id="58371"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687513"/>
            <a:ext cx="107569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33525" y="369888"/>
            <a:ext cx="11496675" cy="768350"/>
          </a:xfrm>
        </p:spPr>
        <p:txBody>
          <a:bodyPr/>
          <a:lstStyle/>
          <a:p>
            <a:pPr eaLnBrk="1" hangingPunct="1"/>
            <a:r>
              <a:rPr lang="en-US" altLang="en-US" smtClean="0"/>
              <a:t>Chapter 10:  Mass-Storage Systems</a:t>
            </a:r>
          </a:p>
        </p:txBody>
      </p:sp>
      <p:sp>
        <p:nvSpPr>
          <p:cNvPr id="13315" name="Rectangle 3"/>
          <p:cNvSpPr>
            <a:spLocks noGrp="1" noChangeArrowheads="1"/>
          </p:cNvSpPr>
          <p:nvPr>
            <p:ph type="body" idx="1"/>
          </p:nvPr>
        </p:nvSpPr>
        <p:spPr/>
        <p:txBody>
          <a:bodyPr/>
          <a:lstStyle/>
          <a:p>
            <a:r>
              <a:rPr lang="en-US" altLang="en-US" smtClean="0"/>
              <a:t>Overview of Mass Storage Structure</a:t>
            </a:r>
          </a:p>
          <a:p>
            <a:r>
              <a:rPr lang="en-US" altLang="en-US" smtClean="0"/>
              <a:t>Disk Structure</a:t>
            </a:r>
          </a:p>
          <a:p>
            <a:r>
              <a:rPr lang="en-US" altLang="en-US" smtClean="0"/>
              <a:t>Disk Attachment</a:t>
            </a:r>
          </a:p>
          <a:p>
            <a:r>
              <a:rPr lang="en-US" altLang="en-US" smtClean="0"/>
              <a:t>Disk Scheduling</a:t>
            </a:r>
          </a:p>
          <a:p>
            <a:r>
              <a:rPr lang="en-US" altLang="en-US" smtClean="0"/>
              <a:t>Disk Management</a:t>
            </a:r>
          </a:p>
          <a:p>
            <a:r>
              <a:rPr lang="en-US" altLang="en-US" smtClean="0"/>
              <a:t>Swap-Space Management</a:t>
            </a:r>
          </a:p>
          <a:p>
            <a:r>
              <a:rPr lang="en-US" altLang="en-US" smtClean="0"/>
              <a:t>RAID Structure</a:t>
            </a:r>
          </a:p>
          <a:p>
            <a:r>
              <a:rPr lang="en-US" altLang="en-US" smtClean="0"/>
              <a:t>Stable-Storage Implementation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369888"/>
            <a:ext cx="11761788" cy="768350"/>
          </a:xfrm>
        </p:spPr>
        <p:txBody>
          <a:bodyPr/>
          <a:lstStyle/>
          <a:p>
            <a:pPr eaLnBrk="1" hangingPunct="1"/>
            <a:r>
              <a:rPr lang="en-US" altLang="en-US" smtClean="0"/>
              <a:t>SCAN</a:t>
            </a:r>
          </a:p>
        </p:txBody>
      </p:sp>
      <p:sp>
        <p:nvSpPr>
          <p:cNvPr id="60419" name="Rectangle 3"/>
          <p:cNvSpPr>
            <a:spLocks noGrp="1" noChangeArrowheads="1"/>
          </p:cNvSpPr>
          <p:nvPr>
            <p:ph type="body" idx="1"/>
          </p:nvPr>
        </p:nvSpPr>
        <p:spPr>
          <a:xfrm>
            <a:off x="1209675" y="1644650"/>
            <a:ext cx="11599863" cy="6040438"/>
          </a:xfrm>
        </p:spPr>
        <p:txBody>
          <a:bodyPr/>
          <a:lstStyle/>
          <a:p>
            <a:r>
              <a:rPr lang="en-US" altLang="en-US" smtClean="0"/>
              <a:t>The disk arm starts at one end of the disk, and moves toward the other end, servicing requests until it gets to the other end of the disk, where the head movement is reversed and servicing continues.</a:t>
            </a:r>
          </a:p>
          <a:p>
            <a:endParaRPr lang="en-US" altLang="en-US" smtClean="0"/>
          </a:p>
          <a:p>
            <a:r>
              <a:rPr lang="en-US" altLang="en-US" b="1" smtClean="0">
                <a:solidFill>
                  <a:srgbClr val="3366FF"/>
                </a:solidFill>
              </a:rPr>
              <a:t>SCAN algorithm</a:t>
            </a:r>
            <a:r>
              <a:rPr lang="en-US" altLang="en-US" smtClean="0">
                <a:solidFill>
                  <a:srgbClr val="3366FF"/>
                </a:solidFill>
              </a:rPr>
              <a:t> </a:t>
            </a:r>
            <a:r>
              <a:rPr lang="en-US" altLang="en-US" smtClean="0"/>
              <a:t>Sometimes called the </a:t>
            </a:r>
            <a:r>
              <a:rPr lang="en-US" altLang="en-US" b="1" smtClean="0">
                <a:solidFill>
                  <a:srgbClr val="3366FF"/>
                </a:solidFill>
              </a:rPr>
              <a:t>elevator algorithm</a:t>
            </a:r>
          </a:p>
          <a:p>
            <a:endParaRPr lang="en-US" altLang="en-US" b="1" smtClean="0">
              <a:solidFill>
                <a:srgbClr val="3366FF"/>
              </a:solidFill>
            </a:endParaRPr>
          </a:p>
          <a:p>
            <a:r>
              <a:rPr lang="en-US" altLang="en-US" smtClean="0"/>
              <a:t>Illustration shows total head movement of 208 cylinders</a:t>
            </a:r>
          </a:p>
          <a:p>
            <a:endParaRPr lang="en-US" altLang="en-US" smtClean="0"/>
          </a:p>
          <a:p>
            <a:r>
              <a:rPr lang="en-US" altLang="en-US" smtClean="0"/>
              <a:t>But note that if requests are uniformly dense, largest density at other end of disk and those wait the longest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mtClean="0"/>
              <a:t>SCAN (Cont.)</a:t>
            </a:r>
          </a:p>
        </p:txBody>
      </p:sp>
      <p:pic>
        <p:nvPicPr>
          <p:cNvPr id="624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1544638"/>
            <a:ext cx="10045700" cy="673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369888"/>
            <a:ext cx="11804650" cy="768350"/>
          </a:xfrm>
        </p:spPr>
        <p:txBody>
          <a:bodyPr/>
          <a:lstStyle/>
          <a:p>
            <a:pPr eaLnBrk="1" hangingPunct="1"/>
            <a:r>
              <a:rPr lang="en-US" altLang="en-US" smtClean="0"/>
              <a:t>C-SCAN</a:t>
            </a:r>
          </a:p>
        </p:txBody>
      </p:sp>
      <p:sp>
        <p:nvSpPr>
          <p:cNvPr id="64515" name="Rectangle 3"/>
          <p:cNvSpPr>
            <a:spLocks noGrp="1" noChangeArrowheads="1"/>
          </p:cNvSpPr>
          <p:nvPr>
            <p:ph type="body" idx="1"/>
          </p:nvPr>
        </p:nvSpPr>
        <p:spPr>
          <a:xfrm>
            <a:off x="1209675" y="1644650"/>
            <a:ext cx="11499850" cy="6040438"/>
          </a:xfrm>
        </p:spPr>
        <p:txBody>
          <a:bodyPr/>
          <a:lstStyle/>
          <a:p>
            <a:r>
              <a:rPr lang="en-US" altLang="en-US" smtClean="0"/>
              <a:t>Provides a more uniform wait time than SCAN</a:t>
            </a:r>
          </a:p>
          <a:p>
            <a:endParaRPr lang="en-US" altLang="en-US" smtClean="0"/>
          </a:p>
          <a:p>
            <a:r>
              <a:rPr lang="en-US" altLang="en-US" smtClean="0"/>
              <a:t>The head moves from one end of the disk to the other, servicing requests as it goes</a:t>
            </a:r>
          </a:p>
          <a:p>
            <a:pPr lvl="1"/>
            <a:r>
              <a:rPr lang="en-US" altLang="en-US" smtClean="0"/>
              <a:t>When it reaches the other end, however, it immediately returns to the beginning of the disk, without servicing any requests on the return trip</a:t>
            </a:r>
          </a:p>
          <a:p>
            <a:pPr lvl="1"/>
            <a:endParaRPr lang="en-US" altLang="en-US" smtClean="0"/>
          </a:p>
          <a:p>
            <a:r>
              <a:rPr lang="en-US" altLang="en-US" smtClean="0"/>
              <a:t>Treats the cylinders as a circular list that wraps around from the last cylinder to the first one</a:t>
            </a:r>
          </a:p>
          <a:p>
            <a:endParaRPr lang="en-US" altLang="en-US" smtClean="0"/>
          </a:p>
          <a:p>
            <a:r>
              <a:rPr lang="en-US" altLang="en-US" smtClean="0"/>
              <a:t>Total number of cylinders?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smtClean="0"/>
              <a:t>C-SCAN (Cont.)</a:t>
            </a:r>
          </a:p>
        </p:txBody>
      </p:sp>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847850" y="1652588"/>
            <a:ext cx="10501313" cy="6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en-US" smtClean="0"/>
              <a:t>C-LOOK</a:t>
            </a:r>
          </a:p>
        </p:txBody>
      </p:sp>
      <p:sp>
        <p:nvSpPr>
          <p:cNvPr id="68611" name="Rectangle 3"/>
          <p:cNvSpPr>
            <a:spLocks noGrp="1" noChangeArrowheads="1"/>
          </p:cNvSpPr>
          <p:nvPr>
            <p:ph type="body" idx="1"/>
          </p:nvPr>
        </p:nvSpPr>
        <p:spPr>
          <a:xfrm>
            <a:off x="1209675" y="1644650"/>
            <a:ext cx="11496675" cy="4343400"/>
          </a:xfrm>
        </p:spPr>
        <p:txBody>
          <a:bodyPr/>
          <a:lstStyle/>
          <a:p>
            <a:r>
              <a:rPr lang="en-US" altLang="en-US" smtClean="0"/>
              <a:t>LOOK a version of SCAN, C-LOOK a version of C-SCAN</a:t>
            </a:r>
          </a:p>
          <a:p>
            <a:endParaRPr lang="en-US" altLang="en-US" smtClean="0"/>
          </a:p>
          <a:p>
            <a:r>
              <a:rPr lang="en-US" altLang="en-US" smtClean="0"/>
              <a:t>Arm only goes as far as the last request in each direction, then reverses direction immediately, without first going all the way to the end of the disk </a:t>
            </a:r>
          </a:p>
          <a:p>
            <a:endParaRPr lang="en-US" altLang="en-US" smtClean="0"/>
          </a:p>
          <a:p>
            <a:r>
              <a:rPr lang="en-US" altLang="en-US" smtClean="0"/>
              <a:t>Total number of cylinders?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198563" y="369888"/>
            <a:ext cx="11831637" cy="768350"/>
          </a:xfrm>
        </p:spPr>
        <p:txBody>
          <a:bodyPr/>
          <a:lstStyle/>
          <a:p>
            <a:pPr eaLnBrk="1" hangingPunct="1"/>
            <a:r>
              <a:rPr lang="en-US" altLang="en-US" smtClean="0"/>
              <a:t>C-LOOK (Cont.)</a:t>
            </a:r>
          </a:p>
        </p:txBody>
      </p:sp>
      <p:pic>
        <p:nvPicPr>
          <p:cNvPr id="70659"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550" y="1347788"/>
            <a:ext cx="10968038"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495425" y="369888"/>
            <a:ext cx="11568113" cy="768350"/>
          </a:xfrm>
        </p:spPr>
        <p:txBody>
          <a:bodyPr/>
          <a:lstStyle/>
          <a:p>
            <a:pPr eaLnBrk="1" hangingPunct="1"/>
            <a:r>
              <a:rPr lang="en-US" altLang="en-US" sz="4300" smtClean="0"/>
              <a:t>Selecting a Disk-Scheduling Algorithm</a:t>
            </a:r>
          </a:p>
        </p:txBody>
      </p:sp>
      <p:sp>
        <p:nvSpPr>
          <p:cNvPr id="72707" name="Rectangle 3"/>
          <p:cNvSpPr>
            <a:spLocks noGrp="1" noChangeArrowheads="1"/>
          </p:cNvSpPr>
          <p:nvPr>
            <p:ph type="body" idx="1"/>
          </p:nvPr>
        </p:nvSpPr>
        <p:spPr>
          <a:xfrm>
            <a:off x="1209675" y="1644650"/>
            <a:ext cx="11396663" cy="6040438"/>
          </a:xfrm>
        </p:spPr>
        <p:txBody>
          <a:bodyPr/>
          <a:lstStyle/>
          <a:p>
            <a:r>
              <a:rPr lang="en-US" altLang="en-US" smtClean="0"/>
              <a:t>SSTF is common and has a natural appeal</a:t>
            </a:r>
          </a:p>
          <a:p>
            <a:endParaRPr lang="en-US" altLang="en-US" sz="1100" smtClean="0"/>
          </a:p>
          <a:p>
            <a:r>
              <a:rPr lang="en-US" altLang="en-US" smtClean="0"/>
              <a:t>SCAN and C-SCAN perform better for systems that place a heavy load on the disk</a:t>
            </a:r>
          </a:p>
          <a:p>
            <a:pPr lvl="1"/>
            <a:r>
              <a:rPr lang="en-US" altLang="en-US" smtClean="0"/>
              <a:t>Less starvation</a:t>
            </a:r>
          </a:p>
          <a:p>
            <a:endParaRPr lang="en-US" altLang="en-US" sz="1100" smtClean="0"/>
          </a:p>
          <a:p>
            <a:r>
              <a:rPr lang="en-US" altLang="en-US" smtClean="0"/>
              <a:t>Performance depends on the number and types of requests</a:t>
            </a:r>
          </a:p>
          <a:p>
            <a:endParaRPr lang="en-US" altLang="en-US" sz="1100" smtClean="0"/>
          </a:p>
          <a:p>
            <a:r>
              <a:rPr lang="en-US" altLang="en-US" smtClean="0"/>
              <a:t>Requests for disk service can be influenced by the file-allocation method</a:t>
            </a:r>
          </a:p>
          <a:p>
            <a:pPr lvl="1"/>
            <a:r>
              <a:rPr lang="en-US" altLang="en-US" smtClean="0"/>
              <a:t>And metadata layout</a:t>
            </a:r>
          </a:p>
          <a:p>
            <a:endParaRPr lang="en-US" altLang="en-US" sz="1100" smtClean="0"/>
          </a:p>
          <a:p>
            <a:r>
              <a:rPr lang="en-US" altLang="en-US" smtClean="0"/>
              <a:t>The disk-scheduling algorithm should be written as a separate module of the operating system, allowing it to be replaced with a different algorithm if necessary</a:t>
            </a:r>
          </a:p>
          <a:p>
            <a:endParaRPr lang="en-US" altLang="en-US" sz="1100" smtClean="0"/>
          </a:p>
          <a:p>
            <a:r>
              <a:rPr lang="en-US" altLang="en-US" smtClean="0"/>
              <a:t>Either SSTF or LOOK is a reasonable choice for the default algorithm</a:t>
            </a:r>
          </a:p>
          <a:p>
            <a:endParaRPr lang="en-US" altLang="en-US" smtClean="0"/>
          </a:p>
          <a:p>
            <a:r>
              <a:rPr lang="en-US" altLang="en-US" smtClean="0"/>
              <a:t>What about rotational latency?</a:t>
            </a:r>
          </a:p>
          <a:p>
            <a:pPr lvl="1"/>
            <a:r>
              <a:rPr lang="en-US" altLang="en-US" smtClean="0"/>
              <a:t>Difficult for OS to calculate</a:t>
            </a:r>
          </a:p>
          <a:p>
            <a:pPr lvl="1"/>
            <a:endParaRPr lang="en-US" altLang="en-US" smtClean="0"/>
          </a:p>
          <a:p>
            <a:r>
              <a:rPr lang="en-US" altLang="en-US" smtClean="0"/>
              <a:t>How does disk-based queuing effect OS queue ordering efforts?</a:t>
            </a:r>
          </a:p>
          <a:p>
            <a:endParaRPr lang="en-US" altLang="en-US"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7775" y="3897313"/>
            <a:ext cx="11658600" cy="1816100"/>
          </a:xfrm>
        </p:spPr>
        <p:txBody>
          <a:bodyPr/>
          <a:lstStyle/>
          <a:p>
            <a:pPr>
              <a:defRPr/>
            </a:pPr>
            <a:r>
              <a:rPr lang="en-US" dirty="0" smtClean="0"/>
              <a:t>Internal and external Storage Devices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1"/>
          <p:cNvSpPr>
            <a:spLocks noGrp="1"/>
          </p:cNvSpPr>
          <p:nvPr>
            <p:ph type="title"/>
          </p:nvPr>
        </p:nvSpPr>
        <p:spPr/>
        <p:txBody>
          <a:bodyPr/>
          <a:lstStyle/>
          <a:p>
            <a:r>
              <a:rPr lang="en-US" altLang="en-US" smtClean="0"/>
              <a:t>     Internal and External Storage devices</a:t>
            </a:r>
          </a:p>
        </p:txBody>
      </p:sp>
      <p:sp>
        <p:nvSpPr>
          <p:cNvPr id="75779" name="Content Placeholder 14"/>
          <p:cNvSpPr>
            <a:spLocks noGrp="1"/>
          </p:cNvSpPr>
          <p:nvPr>
            <p:ph idx="1"/>
          </p:nvPr>
        </p:nvSpPr>
        <p:spPr/>
        <p:txBody>
          <a:bodyPr/>
          <a:lstStyle/>
          <a:p>
            <a:r>
              <a:rPr lang="en-US" altLang="en-US" sz="2800" smtClean="0"/>
              <a:t>In internal-storage configurations, drives are connected inside the server chassis to a local disk controller and are said to be directly attached. You’ll sometimes see an internal storage device referred to as direct-attached storage (DAS)</a:t>
            </a:r>
          </a:p>
          <a:p>
            <a:r>
              <a:rPr lang="en-US" altLang="en-US" sz="2800" smtClean="0"/>
              <a:t>In external-storage configurations, servers connect to external, separately managed collections of storage devices that are either network-attached ( NAS ) or part of a storage area network (SAN). </a:t>
            </a:r>
          </a:p>
          <a:p>
            <a:endParaRPr lang="en-US" altLang="en-US" sz="2000" smtClean="0"/>
          </a:p>
          <a:p>
            <a:endParaRPr lang="en-US"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8738" y="369888"/>
            <a:ext cx="11701462" cy="768350"/>
          </a:xfrm>
        </p:spPr>
        <p:txBody>
          <a:bodyPr/>
          <a:lstStyle/>
          <a:p>
            <a:pPr eaLnBrk="1" hangingPunct="1"/>
            <a:r>
              <a:rPr lang="en-US" altLang="en-US" smtClean="0"/>
              <a:t>Disk Attachment</a:t>
            </a:r>
          </a:p>
        </p:txBody>
      </p:sp>
      <p:sp>
        <p:nvSpPr>
          <p:cNvPr id="27651" name="Rectangle 3"/>
          <p:cNvSpPr>
            <a:spLocks noGrp="1" noChangeArrowheads="1"/>
          </p:cNvSpPr>
          <p:nvPr>
            <p:ph type="body" idx="1"/>
          </p:nvPr>
        </p:nvSpPr>
        <p:spPr/>
        <p:txBody>
          <a:bodyPr/>
          <a:lstStyle/>
          <a:p>
            <a:pPr>
              <a:defRPr/>
            </a:pPr>
            <a:r>
              <a:rPr lang="en-US" altLang="en-US" dirty="0" smtClean="0"/>
              <a:t>Host-attached storage accessed through I/O ports talking to I/O busses</a:t>
            </a:r>
          </a:p>
          <a:p>
            <a:pPr>
              <a:defRPr/>
            </a:pPr>
            <a:endParaRPr lang="en-US" altLang="en-US" dirty="0" smtClean="0"/>
          </a:p>
          <a:p>
            <a:pPr>
              <a:defRPr/>
            </a:pPr>
            <a:r>
              <a:rPr lang="en-US" altLang="en-US" dirty="0" smtClean="0"/>
              <a:t>SCSI itself is a bus, up to 16 devices on one cable, </a:t>
            </a:r>
            <a:r>
              <a:rPr lang="en-US" altLang="en-US" b="1" dirty="0" smtClean="0">
                <a:solidFill>
                  <a:srgbClr val="3366FF"/>
                </a:solidFill>
              </a:rPr>
              <a:t>SCSI initiator</a:t>
            </a:r>
            <a:r>
              <a:rPr lang="en-US" altLang="en-US" dirty="0" smtClean="0">
                <a:solidFill>
                  <a:srgbClr val="3366FF"/>
                </a:solidFill>
              </a:rPr>
              <a:t> </a:t>
            </a:r>
            <a:r>
              <a:rPr lang="en-US" altLang="en-US" dirty="0" smtClean="0"/>
              <a:t>requests operation and </a:t>
            </a:r>
            <a:r>
              <a:rPr lang="en-US" altLang="en-US" b="1" dirty="0" smtClean="0">
                <a:solidFill>
                  <a:srgbClr val="3366FF"/>
                </a:solidFill>
              </a:rPr>
              <a:t>SCSI targets</a:t>
            </a:r>
            <a:r>
              <a:rPr lang="en-US" altLang="en-US" dirty="0" smtClean="0">
                <a:solidFill>
                  <a:srgbClr val="3366FF"/>
                </a:solidFill>
              </a:rPr>
              <a:t> </a:t>
            </a:r>
            <a:r>
              <a:rPr lang="en-US" altLang="en-US" dirty="0" smtClean="0"/>
              <a:t>perform tasks </a:t>
            </a:r>
          </a:p>
          <a:p>
            <a:pPr lvl="1">
              <a:defRPr/>
            </a:pPr>
            <a:r>
              <a:rPr lang="en-US" altLang="en-US" dirty="0" smtClean="0"/>
              <a:t>Each target can have up to 8 </a:t>
            </a:r>
            <a:r>
              <a:rPr lang="en-US" altLang="en-US" b="1" dirty="0" smtClean="0">
                <a:solidFill>
                  <a:srgbClr val="3366FF"/>
                </a:solidFill>
              </a:rPr>
              <a:t>logical units</a:t>
            </a:r>
            <a:r>
              <a:rPr lang="en-US" altLang="en-US" dirty="0" smtClean="0">
                <a:solidFill>
                  <a:srgbClr val="3366FF"/>
                </a:solidFill>
              </a:rPr>
              <a:t> </a:t>
            </a:r>
            <a:r>
              <a:rPr lang="en-US" altLang="en-US" dirty="0" smtClean="0"/>
              <a:t>(disks attached to device controller)</a:t>
            </a:r>
          </a:p>
          <a:p>
            <a:pPr lvl="1">
              <a:defRPr/>
            </a:pPr>
            <a:endParaRPr lang="en-US" altLang="en-US" dirty="0" smtClean="0"/>
          </a:p>
          <a:p>
            <a:pPr>
              <a:defRPr/>
            </a:pPr>
            <a:r>
              <a:rPr lang="en-US" altLang="en-US" dirty="0" smtClean="0"/>
              <a:t>FC (fiber channel) is high-speed serial architecture</a:t>
            </a:r>
          </a:p>
          <a:p>
            <a:pPr lvl="1">
              <a:defRPr/>
            </a:pPr>
            <a:r>
              <a:rPr lang="en-US" altLang="en-US" dirty="0" smtClean="0"/>
              <a:t>Can be switched fabric with 24-bit address space – the basis of </a:t>
            </a:r>
            <a:r>
              <a:rPr lang="en-US" altLang="en-US" b="1" dirty="0" smtClean="0">
                <a:solidFill>
                  <a:srgbClr val="3366FF"/>
                </a:solidFill>
              </a:rPr>
              <a:t>storage</a:t>
            </a:r>
            <a:r>
              <a:rPr lang="en-US" altLang="en-US" dirty="0" smtClean="0">
                <a:solidFill>
                  <a:srgbClr val="3366FF"/>
                </a:solidFill>
              </a:rPr>
              <a:t> </a:t>
            </a:r>
            <a:r>
              <a:rPr lang="en-US" altLang="en-US" b="1" dirty="0" smtClean="0">
                <a:solidFill>
                  <a:srgbClr val="3366FF"/>
                </a:solidFill>
              </a:rPr>
              <a:t>area networks</a:t>
            </a:r>
            <a:r>
              <a:rPr lang="en-US" altLang="en-US" b="1" dirty="0" smtClean="0"/>
              <a:t> </a:t>
            </a:r>
            <a:r>
              <a:rPr lang="en-US" altLang="en-US" b="1" dirty="0" smtClean="0">
                <a:solidFill>
                  <a:srgbClr val="3366FF"/>
                </a:solidFill>
              </a:rPr>
              <a:t>(SAN</a:t>
            </a:r>
            <a:r>
              <a:rPr lang="en-US" altLang="en-US" dirty="0" smtClean="0"/>
              <a:t>s</a:t>
            </a:r>
            <a:r>
              <a:rPr lang="en-US" altLang="en-US" b="1" dirty="0" smtClean="0">
                <a:solidFill>
                  <a:srgbClr val="3366FF"/>
                </a:solidFill>
              </a:rPr>
              <a:t>)</a:t>
            </a:r>
            <a:r>
              <a:rPr lang="en-US" altLang="en-US" dirty="0" smtClean="0"/>
              <a:t> in which many hosts attach to many storage units</a:t>
            </a:r>
          </a:p>
          <a:p>
            <a:pPr lvl="1">
              <a:defRPr/>
            </a:pPr>
            <a:r>
              <a:rPr lang="en-US" dirty="0" smtClean="0"/>
              <a:t>FC  </a:t>
            </a:r>
            <a:r>
              <a:rPr lang="en-US" dirty="0"/>
              <a:t>networks can use a variety of topologies, including the </a:t>
            </a:r>
            <a:r>
              <a:rPr lang="en-US" dirty="0" smtClean="0"/>
              <a:t>following:</a:t>
            </a:r>
          </a:p>
          <a:p>
            <a:pPr lvl="2">
              <a:defRPr/>
            </a:pPr>
            <a:r>
              <a:rPr lang="en-US" dirty="0" smtClean="0"/>
              <a:t>Point-to-point </a:t>
            </a:r>
            <a:r>
              <a:rPr lang="en-US" dirty="0"/>
              <a:t>(FC-PTP), where two devices are connected directly</a:t>
            </a:r>
            <a:r>
              <a:rPr lang="en-US" dirty="0" smtClean="0"/>
              <a:t>.</a:t>
            </a:r>
            <a:endParaRPr lang="en-US" dirty="0"/>
          </a:p>
          <a:p>
            <a:pPr lvl="2">
              <a:defRPr/>
            </a:pPr>
            <a:r>
              <a:rPr lang="en-US" dirty="0"/>
              <a:t>Switched fabric (FC-SW), where all devices or device rings are connected to switches, </a:t>
            </a:r>
          </a:p>
          <a:p>
            <a:pPr marL="1225550" lvl="2" indent="0">
              <a:buFont typeface="Webdings" panose="05030102010509060703" pitchFamily="18" charset="2"/>
              <a:buNone/>
              <a:defRPr/>
            </a:pPr>
            <a:r>
              <a:rPr lang="en-US" dirty="0" smtClean="0"/>
              <a:t>     similar </a:t>
            </a:r>
            <a:r>
              <a:rPr lang="en-US" dirty="0"/>
              <a:t>to Ethernet</a:t>
            </a:r>
          </a:p>
          <a:p>
            <a:pPr lvl="1">
              <a:defRPr/>
            </a:pPr>
            <a:endParaRPr lang="en-US" altLang="en-US" dirty="0" smtClean="0"/>
          </a:p>
          <a:p>
            <a:pPr>
              <a:defRPr/>
            </a:pPr>
            <a:r>
              <a:rPr lang="en-US" altLang="en-US" dirty="0" smtClean="0"/>
              <a:t>I/O directed to bus ID, device ID, logical unit (LUN)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Objectives</a:t>
            </a:r>
          </a:p>
        </p:txBody>
      </p:sp>
      <p:sp>
        <p:nvSpPr>
          <p:cNvPr id="5123" name="Rectangle 3"/>
          <p:cNvSpPr>
            <a:spLocks noGrp="1" noChangeArrowheads="1"/>
          </p:cNvSpPr>
          <p:nvPr>
            <p:ph type="body" idx="1"/>
          </p:nvPr>
        </p:nvSpPr>
        <p:spPr>
          <a:xfrm>
            <a:off x="1209675" y="1644650"/>
            <a:ext cx="11468100" cy="6040438"/>
          </a:xfrm>
        </p:spPr>
        <p:txBody>
          <a:bodyPr/>
          <a:lstStyle/>
          <a:p>
            <a:pPr marL="488731" indent="-488731">
              <a:buFont typeface="Monotype Sorts" charset="0"/>
              <a:buChar char="n"/>
              <a:defRPr/>
            </a:pPr>
            <a:r>
              <a:rPr lang="en-US" dirty="0" smtClean="0">
                <a:ea typeface="ＭＳ Ｐゴシック" charset="-128"/>
              </a:rPr>
              <a:t>To </a:t>
            </a:r>
            <a:r>
              <a:rPr lang="en-US" dirty="0">
                <a:ea typeface="ＭＳ Ｐゴシック" charset="-128"/>
              </a:rPr>
              <a:t>describe the physical structure of secondary storage devices and its effects on the uses of the </a:t>
            </a:r>
            <a:r>
              <a:rPr lang="en-US" dirty="0" smtClean="0">
                <a:ea typeface="ＭＳ Ｐゴシック" charset="-128"/>
              </a:rPr>
              <a:t>devices</a:t>
            </a:r>
            <a:endParaRPr lang="en-US" dirty="0">
              <a:ea typeface="ＭＳ Ｐゴシック" charset="-128"/>
            </a:endParaRPr>
          </a:p>
          <a:p>
            <a:pPr marL="488731" indent="-488731">
              <a:buFont typeface="Monotype Sorts" charset="0"/>
              <a:buChar char="n"/>
              <a:defRPr/>
            </a:pPr>
            <a:endParaRPr lang="en-US" dirty="0" smtClean="0">
              <a:ea typeface="ＭＳ Ｐゴシック" charset="-128"/>
            </a:endParaRPr>
          </a:p>
          <a:p>
            <a:pPr marL="488731" indent="-488731">
              <a:buFont typeface="Monotype Sorts" charset="0"/>
              <a:buChar char="n"/>
              <a:defRPr/>
            </a:pPr>
            <a:r>
              <a:rPr lang="en-US" dirty="0" smtClean="0">
                <a:ea typeface="ＭＳ Ｐゴシック" charset="-128"/>
              </a:rPr>
              <a:t>To </a:t>
            </a:r>
            <a:r>
              <a:rPr lang="en-US" dirty="0">
                <a:ea typeface="ＭＳ Ｐゴシック" charset="-128"/>
              </a:rPr>
              <a:t>explain the performance characteristics of mass-storage </a:t>
            </a:r>
            <a:r>
              <a:rPr lang="en-US" dirty="0" smtClean="0">
                <a:ea typeface="ＭＳ Ｐゴシック" charset="-128"/>
              </a:rPr>
              <a:t>devices</a:t>
            </a:r>
            <a:endParaRPr lang="en-US" dirty="0">
              <a:ea typeface="ＭＳ Ｐゴシック" charset="-128"/>
            </a:endParaRPr>
          </a:p>
          <a:p>
            <a:pPr marL="488731" indent="-488731">
              <a:buFont typeface="Monotype Sorts" charset="0"/>
              <a:buChar char="n"/>
              <a:defRPr/>
            </a:pPr>
            <a:endParaRPr lang="en-US" dirty="0" smtClean="0">
              <a:ea typeface="ＭＳ Ｐゴシック" charset="-128"/>
            </a:endParaRPr>
          </a:p>
          <a:p>
            <a:pPr marL="488731" indent="-488731">
              <a:buFont typeface="Monotype Sorts" charset="0"/>
              <a:buChar char="n"/>
              <a:defRPr/>
            </a:pPr>
            <a:r>
              <a:rPr lang="en-US" dirty="0" smtClean="0">
                <a:ea typeface="ＭＳ Ｐゴシック" charset="-128"/>
              </a:rPr>
              <a:t>To </a:t>
            </a:r>
            <a:r>
              <a:rPr lang="en-US" dirty="0">
                <a:ea typeface="ＭＳ Ｐゴシック" charset="-128"/>
              </a:rPr>
              <a:t>evaluate disk scheduling </a:t>
            </a:r>
            <a:r>
              <a:rPr lang="en-US" dirty="0" smtClean="0">
                <a:ea typeface="ＭＳ Ｐゴシック" charset="-128"/>
              </a:rPr>
              <a:t>algorithms</a:t>
            </a:r>
            <a:endParaRPr lang="en-US" dirty="0">
              <a:ea typeface="ＭＳ Ｐゴシック" charset="-128"/>
            </a:endParaRPr>
          </a:p>
          <a:p>
            <a:pPr marL="488731" indent="-488731">
              <a:buFont typeface="Monotype Sorts" charset="0"/>
              <a:buChar char="n"/>
              <a:defRPr/>
            </a:pPr>
            <a:endParaRPr lang="en-US" dirty="0" smtClean="0">
              <a:ea typeface="ＭＳ Ｐゴシック" charset="-128"/>
            </a:endParaRPr>
          </a:p>
          <a:p>
            <a:pPr marL="488731" indent="-488731">
              <a:buFont typeface="Monotype Sorts" charset="0"/>
              <a:buChar char="n"/>
              <a:defRPr/>
            </a:pPr>
            <a:r>
              <a:rPr lang="en-US" dirty="0" smtClean="0">
                <a:ea typeface="ＭＳ Ｐゴシック" charset="-128"/>
              </a:rPr>
              <a:t>To </a:t>
            </a:r>
            <a:r>
              <a:rPr lang="en-US" dirty="0">
                <a:ea typeface="ＭＳ Ｐゴシック" charset="-128"/>
              </a:rPr>
              <a:t>discuss operating-system services provided for mass storage, including </a:t>
            </a:r>
            <a:r>
              <a:rPr lang="en-US" dirty="0" smtClean="0">
                <a:ea typeface="ＭＳ Ｐゴシック" charset="-128"/>
              </a:rPr>
              <a:t>RAID</a:t>
            </a:r>
            <a:endParaRPr lang="en-US" dirty="0">
              <a:ea typeface="ＭＳ Ｐゴシック" charset="-128"/>
            </a:endParaRPr>
          </a:p>
          <a:p>
            <a:pPr marL="0" indent="0">
              <a:buFont typeface="Monotype Sorts" pitchFamily="-84" charset="2"/>
              <a:buNone/>
              <a:defRPr/>
            </a:pPr>
            <a:endParaRPr lang="en-US" dirty="0">
              <a:ea typeface="ＭＳ Ｐゴシック" charset="0"/>
              <a:cs typeface="ＭＳ Ｐゴシック" charset="0"/>
            </a:endParaRPr>
          </a:p>
          <a:p>
            <a:pPr marL="488731" indent="-488731">
              <a:buFont typeface="Monotype Sorts" charset="0"/>
              <a:buChar char="n"/>
              <a:defRPr/>
            </a:pP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smtClean="0"/>
              <a:t>Storage Array</a:t>
            </a:r>
          </a:p>
        </p:txBody>
      </p:sp>
      <p:sp>
        <p:nvSpPr>
          <p:cNvPr id="78851" name="Content Placeholder 2"/>
          <p:cNvSpPr>
            <a:spLocks noGrp="1"/>
          </p:cNvSpPr>
          <p:nvPr>
            <p:ph idx="1"/>
          </p:nvPr>
        </p:nvSpPr>
        <p:spPr/>
        <p:txBody>
          <a:bodyPr/>
          <a:lstStyle/>
          <a:p>
            <a:r>
              <a:rPr lang="en-US" altLang="en-US" smtClean="0"/>
              <a:t>Can just attach disks, or arrays of disks</a:t>
            </a:r>
          </a:p>
          <a:p>
            <a:endParaRPr lang="en-US" altLang="en-US" smtClean="0"/>
          </a:p>
          <a:p>
            <a:r>
              <a:rPr lang="en-US" altLang="en-US" smtClean="0"/>
              <a:t>Storage Array has controller(s), provides features to attached host(s)</a:t>
            </a:r>
          </a:p>
          <a:p>
            <a:pPr lvl="1"/>
            <a:r>
              <a:rPr lang="en-US" altLang="en-US" smtClean="0"/>
              <a:t>Ports to connect hosts to array</a:t>
            </a:r>
          </a:p>
          <a:p>
            <a:pPr lvl="1"/>
            <a:r>
              <a:rPr lang="en-US" altLang="en-US" smtClean="0"/>
              <a:t>Memory, controlling software (sometimes NVRAM, etc)</a:t>
            </a:r>
          </a:p>
          <a:p>
            <a:pPr lvl="1"/>
            <a:r>
              <a:rPr lang="en-US" altLang="en-US" smtClean="0"/>
              <a:t>A few to thousands of disks</a:t>
            </a:r>
          </a:p>
          <a:p>
            <a:pPr lvl="1"/>
            <a:r>
              <a:rPr lang="en-US" altLang="en-US" smtClean="0"/>
              <a:t>RAID, hot spares, hot swap (discussed later)</a:t>
            </a:r>
          </a:p>
          <a:p>
            <a:pPr lvl="1"/>
            <a:r>
              <a:rPr lang="en-US" altLang="en-US" smtClean="0"/>
              <a:t>Shared storage -&gt; more efficiency</a:t>
            </a:r>
          </a:p>
          <a:p>
            <a:pPr lvl="1"/>
            <a:r>
              <a:rPr lang="en-US" altLang="en-US" smtClean="0"/>
              <a:t>Features found in some file systems</a:t>
            </a:r>
          </a:p>
          <a:p>
            <a:pPr lvl="2"/>
            <a:r>
              <a:rPr lang="en-US" altLang="en-US" smtClean="0"/>
              <a:t>Snaphots, clones, thin provisioning, replication, deduplication, etc</a:t>
            </a:r>
          </a:p>
          <a:p>
            <a:pPr lvl="2">
              <a:buFont typeface="Webdings" panose="05030102010509060703" pitchFamily="18" charset="2"/>
              <a:buNone/>
            </a:pPr>
            <a:endParaRPr lang="en-US" altLang="en-US"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smtClean="0"/>
              <a:t>Network-Attached Storage (NAS)</a:t>
            </a:r>
          </a:p>
        </p:txBody>
      </p:sp>
      <p:sp>
        <p:nvSpPr>
          <p:cNvPr id="79875" name="Content Placeholder 2"/>
          <p:cNvSpPr>
            <a:spLocks noGrp="1"/>
          </p:cNvSpPr>
          <p:nvPr>
            <p:ph idx="1"/>
          </p:nvPr>
        </p:nvSpPr>
        <p:spPr/>
        <p:txBody>
          <a:bodyPr/>
          <a:lstStyle/>
          <a:p>
            <a:r>
              <a:rPr lang="en-US" altLang="en-US" smtClean="0"/>
              <a:t>NAS devices are connected through a regular Transmission Control Protocol/Internet Protocol (TCP/IP) network. All server-storage communications go across the organization’s local area network (LAN)</a:t>
            </a:r>
          </a:p>
          <a:p>
            <a:r>
              <a:rPr lang="en-US" altLang="en-US" smtClean="0"/>
              <a:t>NAS typically use file-based protocols for communications, which can include </a:t>
            </a:r>
          </a:p>
          <a:p>
            <a:pPr lvl="1"/>
            <a:r>
              <a:rPr lang="en-US" altLang="en-US" smtClean="0"/>
              <a:t>Server Message Block (SMB), </a:t>
            </a:r>
          </a:p>
          <a:p>
            <a:pPr lvl="1"/>
            <a:r>
              <a:rPr lang="en-US" altLang="en-US" smtClean="0"/>
              <a:t>Distributed File System (DFS), and</a:t>
            </a:r>
          </a:p>
          <a:p>
            <a:pPr lvl="1"/>
            <a:r>
              <a:rPr lang="en-US" altLang="en-US" smtClean="0"/>
              <a:t>Network File System (NFS). </a:t>
            </a:r>
          </a:p>
          <a:p>
            <a:r>
              <a:rPr lang="en-US" altLang="en-US" smtClean="0"/>
              <a:t>This means the available bandwidth on the network can be shared by clients, servers, and NAS devices. For best performance, the network should be running at 1 gigabit per second (Gbps) or higher. Networks operating at slower speeds can experience a serious decrease in performance as clients, services, and storage devices try to communicate using the limited bandwidth.</a:t>
            </a:r>
          </a:p>
          <a:p>
            <a:endParaRPr lang="en-US"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474788" y="369888"/>
            <a:ext cx="11555412" cy="768350"/>
          </a:xfrm>
        </p:spPr>
        <p:txBody>
          <a:bodyPr/>
          <a:lstStyle/>
          <a:p>
            <a:pPr eaLnBrk="1" hangingPunct="1"/>
            <a:r>
              <a:rPr lang="en-US" altLang="en-US" smtClean="0"/>
              <a:t>Network-Attached Storage (NAS)</a:t>
            </a:r>
          </a:p>
        </p:txBody>
      </p:sp>
      <p:sp>
        <p:nvSpPr>
          <p:cNvPr id="80899" name="Rectangle 3"/>
          <p:cNvSpPr>
            <a:spLocks noGrp="1" noChangeArrowheads="1"/>
          </p:cNvSpPr>
          <p:nvPr>
            <p:ph type="body" idx="1"/>
          </p:nvPr>
        </p:nvSpPr>
        <p:spPr>
          <a:xfrm>
            <a:off x="1209675" y="1644650"/>
            <a:ext cx="11482388" cy="6040438"/>
          </a:xfrm>
        </p:spPr>
        <p:txBody>
          <a:bodyPr/>
          <a:lstStyle/>
          <a:p>
            <a:r>
              <a:rPr lang="en-US" altLang="en-US" smtClean="0"/>
              <a:t>Network-attached storage (</a:t>
            </a:r>
            <a:r>
              <a:rPr lang="en-US" altLang="en-US" b="1" smtClean="0">
                <a:solidFill>
                  <a:srgbClr val="3366FF"/>
                </a:solidFill>
              </a:rPr>
              <a:t>NAS</a:t>
            </a:r>
            <a:r>
              <a:rPr lang="en-US" altLang="en-US" smtClean="0"/>
              <a:t>) is storage made available over a network rather than over a local connection (such as a bus)</a:t>
            </a:r>
          </a:p>
          <a:p>
            <a:pPr lvl="1"/>
            <a:r>
              <a:rPr lang="en-US" altLang="en-US" smtClean="0"/>
              <a:t>Remotely attaching to file systems</a:t>
            </a:r>
          </a:p>
          <a:p>
            <a:r>
              <a:rPr lang="en-US" altLang="en-US" smtClean="0"/>
              <a:t>NFS and CIFS are common protocols</a:t>
            </a:r>
          </a:p>
          <a:p>
            <a:r>
              <a:rPr lang="en-US" altLang="en-US" smtClean="0"/>
              <a:t>Implemented via remote procedure calls (RPCs) between host and storage over typically TCP or UDP on IP network</a:t>
            </a:r>
          </a:p>
          <a:p>
            <a:r>
              <a:rPr lang="en-US" altLang="en-US" b="1" smtClean="0">
                <a:solidFill>
                  <a:srgbClr val="3366FF"/>
                </a:solidFill>
              </a:rPr>
              <a:t>iSCSI</a:t>
            </a:r>
            <a:r>
              <a:rPr lang="en-US" altLang="en-US" smtClean="0"/>
              <a:t> protocol uses IP network to carry the SCSI protocol</a:t>
            </a:r>
          </a:p>
          <a:p>
            <a:pPr lvl="1"/>
            <a:r>
              <a:rPr lang="en-US" altLang="en-US" smtClean="0"/>
              <a:t>Remotely attaching to devices (blocks)</a:t>
            </a:r>
          </a:p>
        </p:txBody>
      </p:sp>
      <p:pic>
        <p:nvPicPr>
          <p:cNvPr id="809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3" y="5486400"/>
            <a:ext cx="8107362"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Storage Area Network(SAN)</a:t>
            </a:r>
          </a:p>
        </p:txBody>
      </p:sp>
      <p:sp>
        <p:nvSpPr>
          <p:cNvPr id="3" name="Content Placeholder 2"/>
          <p:cNvSpPr>
            <a:spLocks noGrp="1"/>
          </p:cNvSpPr>
          <p:nvPr>
            <p:ph idx="1"/>
          </p:nvPr>
        </p:nvSpPr>
        <p:spPr/>
        <p:txBody>
          <a:bodyPr/>
          <a:lstStyle/>
          <a:p>
            <a:pPr>
              <a:defRPr/>
            </a:pPr>
            <a:r>
              <a:rPr lang="en-US" dirty="0"/>
              <a:t>A SAN typically is physically separate from the LAN and is independently managed. As </a:t>
            </a:r>
          </a:p>
          <a:p>
            <a:pPr marL="0" indent="0">
              <a:buFont typeface="Monotype Sorts" charset="2"/>
              <a:buNone/>
              <a:defRPr/>
            </a:pPr>
            <a:r>
              <a:rPr lang="en-US" dirty="0" smtClean="0"/>
              <a:t>        this </a:t>
            </a:r>
            <a:r>
              <a:rPr lang="en-US" dirty="0"/>
              <a:t>isolates the </a:t>
            </a:r>
            <a:r>
              <a:rPr lang="en-US" dirty="0" smtClean="0"/>
              <a:t>server-to-storage </a:t>
            </a:r>
            <a:r>
              <a:rPr lang="en-US" dirty="0"/>
              <a:t>communications so that </a:t>
            </a:r>
            <a:r>
              <a:rPr lang="en-US" dirty="0" smtClean="0"/>
              <a:t>traffic doesn’t </a:t>
            </a:r>
            <a:r>
              <a:rPr lang="en-US" dirty="0"/>
              <a:t>affect communications between clients </a:t>
            </a:r>
            <a:r>
              <a:rPr lang="en-US" dirty="0" smtClean="0"/>
              <a:t>   </a:t>
            </a:r>
          </a:p>
          <a:p>
            <a:pPr marL="0" indent="0">
              <a:buFont typeface="Monotype Sorts" charset="2"/>
              <a:buNone/>
              <a:defRPr/>
            </a:pPr>
            <a:r>
              <a:rPr lang="en-US" dirty="0"/>
              <a:t> </a:t>
            </a:r>
            <a:r>
              <a:rPr lang="en-US" dirty="0" smtClean="0"/>
              <a:t>       and </a:t>
            </a:r>
            <a:r>
              <a:rPr lang="en-US" dirty="0"/>
              <a:t>servers</a:t>
            </a:r>
            <a:r>
              <a:rPr lang="en-US" dirty="0" smtClean="0"/>
              <a:t>.</a:t>
            </a:r>
          </a:p>
          <a:p>
            <a:pPr marL="0" indent="0">
              <a:buFont typeface="Monotype Sorts" charset="2"/>
              <a:buNone/>
              <a:defRPr/>
            </a:pPr>
            <a:r>
              <a:rPr lang="en-US" dirty="0" smtClean="0"/>
              <a:t> </a:t>
            </a:r>
            <a:endParaRPr lang="en-US" dirty="0"/>
          </a:p>
          <a:p>
            <a:pPr>
              <a:defRPr/>
            </a:pPr>
            <a:r>
              <a:rPr lang="en-US" dirty="0" smtClean="0"/>
              <a:t>SAN technologies uses: </a:t>
            </a:r>
          </a:p>
          <a:p>
            <a:pPr lvl="1">
              <a:defRPr/>
            </a:pPr>
            <a:r>
              <a:rPr lang="en-US" dirty="0" err="1" smtClean="0"/>
              <a:t>Fibre</a:t>
            </a:r>
            <a:r>
              <a:rPr lang="en-US" dirty="0" smtClean="0"/>
              <a:t> </a:t>
            </a:r>
            <a:r>
              <a:rPr lang="en-US" dirty="0"/>
              <a:t>Channel Protocol (FCP), a more traditional SAN </a:t>
            </a:r>
            <a:r>
              <a:rPr lang="en-US" dirty="0" smtClean="0"/>
              <a:t>technology that </a:t>
            </a:r>
            <a:r>
              <a:rPr lang="en-US" dirty="0"/>
              <a:t>delivers high reliability and performance, and </a:t>
            </a:r>
          </a:p>
          <a:p>
            <a:pPr lvl="1">
              <a:defRPr/>
            </a:pPr>
            <a:r>
              <a:rPr lang="en-US" dirty="0"/>
              <a:t>Internet SCSI (iSCSI), which delivers good </a:t>
            </a:r>
            <a:r>
              <a:rPr lang="en-US" dirty="0" smtClean="0"/>
              <a:t>reliability </a:t>
            </a:r>
            <a:r>
              <a:rPr lang="en-US" dirty="0"/>
              <a:t>and performance at a lower cost than </a:t>
            </a:r>
            <a:r>
              <a:rPr lang="en-US" dirty="0" err="1"/>
              <a:t>Fibre</a:t>
            </a:r>
            <a:r>
              <a:rPr lang="en-US" dirty="0"/>
              <a:t> Channel. As the name implies, iSCSI </a:t>
            </a:r>
            <a:r>
              <a:rPr lang="en-US" dirty="0" smtClean="0"/>
              <a:t>uses </a:t>
            </a:r>
            <a:r>
              <a:rPr lang="en-US" dirty="0"/>
              <a:t>TCP/IP networking technologies on the SAN so that servers can communicate with </a:t>
            </a:r>
            <a:r>
              <a:rPr lang="en-US" dirty="0" smtClean="0"/>
              <a:t>storage </a:t>
            </a:r>
            <a:r>
              <a:rPr lang="en-US" dirty="0"/>
              <a:t>devices using IP. The SAN is still isolated from the organization’s LAN</a:t>
            </a:r>
          </a:p>
          <a:p>
            <a:pPr>
              <a:defRPr/>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mtClean="0"/>
              <a:t>SAN</a:t>
            </a:r>
          </a:p>
        </p:txBody>
      </p:sp>
      <p:pic>
        <p:nvPicPr>
          <p:cNvPr id="839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1628775"/>
            <a:ext cx="7196138" cy="553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108075" y="369888"/>
            <a:ext cx="11922125" cy="768350"/>
          </a:xfrm>
        </p:spPr>
        <p:txBody>
          <a:bodyPr/>
          <a:lstStyle/>
          <a:p>
            <a:pPr eaLnBrk="1" hangingPunct="1"/>
            <a:r>
              <a:rPr lang="en-US" altLang="en-US" smtClean="0"/>
              <a:t>Storage Area Network(SAN)</a:t>
            </a:r>
          </a:p>
        </p:txBody>
      </p:sp>
      <p:sp>
        <p:nvSpPr>
          <p:cNvPr id="84995" name="Rectangle 3"/>
          <p:cNvSpPr>
            <a:spLocks noGrp="1" noChangeArrowheads="1"/>
          </p:cNvSpPr>
          <p:nvPr>
            <p:ph type="body" idx="1"/>
          </p:nvPr>
        </p:nvSpPr>
        <p:spPr>
          <a:xfrm>
            <a:off x="1209675" y="1644650"/>
            <a:ext cx="11599863" cy="6040438"/>
          </a:xfrm>
        </p:spPr>
        <p:txBody>
          <a:bodyPr/>
          <a:lstStyle/>
          <a:p>
            <a:r>
              <a:rPr lang="en-US" altLang="en-US" smtClean="0"/>
              <a:t>Common in large storage environments</a:t>
            </a:r>
          </a:p>
          <a:p>
            <a:endParaRPr lang="en-US" altLang="en-US" sz="1100" smtClean="0"/>
          </a:p>
          <a:p>
            <a:r>
              <a:rPr lang="en-US" altLang="en-US" smtClean="0"/>
              <a:t>Multiple hosts attached to multiple storage arrays - flexible</a:t>
            </a:r>
          </a:p>
        </p:txBody>
      </p:sp>
      <p:pic>
        <p:nvPicPr>
          <p:cNvPr id="84996" name="Picture 1" descr="10_03.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3222625"/>
            <a:ext cx="94456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smtClean="0"/>
              <a:t>Storage Area Network (Cont.)</a:t>
            </a:r>
          </a:p>
        </p:txBody>
      </p:sp>
      <p:sp>
        <p:nvSpPr>
          <p:cNvPr id="30723" name="Content Placeholder 2"/>
          <p:cNvSpPr>
            <a:spLocks noGrp="1"/>
          </p:cNvSpPr>
          <p:nvPr>
            <p:ph idx="1"/>
          </p:nvPr>
        </p:nvSpPr>
        <p:spPr/>
        <p:txBody>
          <a:bodyPr/>
          <a:lstStyle/>
          <a:p>
            <a:pPr>
              <a:defRPr/>
            </a:pPr>
            <a:r>
              <a:rPr lang="en-US" altLang="en-US" dirty="0" smtClean="0"/>
              <a:t>SAN is one or more storage arrays</a:t>
            </a:r>
          </a:p>
          <a:p>
            <a:pPr lvl="1">
              <a:defRPr/>
            </a:pPr>
            <a:r>
              <a:rPr lang="en-US" altLang="en-US" dirty="0" smtClean="0"/>
              <a:t>Connected to one or more </a:t>
            </a:r>
            <a:r>
              <a:rPr lang="en-US" altLang="en-US" dirty="0" err="1" smtClean="0"/>
              <a:t>Fibre</a:t>
            </a:r>
            <a:r>
              <a:rPr lang="en-US" altLang="en-US" dirty="0" smtClean="0"/>
              <a:t> Channel switches</a:t>
            </a:r>
          </a:p>
          <a:p>
            <a:pPr>
              <a:defRPr/>
            </a:pPr>
            <a:endParaRPr lang="en-US" altLang="en-US" dirty="0" smtClean="0"/>
          </a:p>
          <a:p>
            <a:pPr>
              <a:defRPr/>
            </a:pPr>
            <a:r>
              <a:rPr lang="en-US" altLang="en-US" dirty="0" smtClean="0"/>
              <a:t>Hosts also attach to the switches</a:t>
            </a:r>
          </a:p>
          <a:p>
            <a:pPr>
              <a:defRPr/>
            </a:pPr>
            <a:endParaRPr lang="en-US" altLang="en-US" dirty="0" smtClean="0"/>
          </a:p>
          <a:p>
            <a:pPr>
              <a:defRPr/>
            </a:pPr>
            <a:r>
              <a:rPr lang="en-US" altLang="en-US" dirty="0" smtClean="0"/>
              <a:t>Storage made available via </a:t>
            </a:r>
            <a:r>
              <a:rPr lang="en-US" altLang="en-US" b="1" dirty="0" smtClean="0">
                <a:solidFill>
                  <a:srgbClr val="3366FF"/>
                </a:solidFill>
              </a:rPr>
              <a:t>LUN Masking </a:t>
            </a:r>
            <a:r>
              <a:rPr lang="en-US" altLang="en-US" dirty="0" smtClean="0"/>
              <a:t>from specific arrays to specific servers</a:t>
            </a:r>
          </a:p>
          <a:p>
            <a:pPr>
              <a:defRPr/>
            </a:pPr>
            <a:endParaRPr lang="en-US" altLang="en-US" dirty="0" smtClean="0"/>
          </a:p>
          <a:p>
            <a:pPr>
              <a:defRPr/>
            </a:pPr>
            <a:r>
              <a:rPr lang="en-US" altLang="en-US" dirty="0" smtClean="0"/>
              <a:t>Easy to add or remove storage, add new host and allocate it storage</a:t>
            </a:r>
          </a:p>
          <a:p>
            <a:pPr lvl="1">
              <a:defRPr/>
            </a:pPr>
            <a:r>
              <a:rPr lang="en-US" altLang="en-US" dirty="0" smtClean="0"/>
              <a:t>Over low-latency </a:t>
            </a:r>
            <a:r>
              <a:rPr lang="en-US" altLang="en-US" dirty="0" err="1" smtClean="0"/>
              <a:t>Fibre</a:t>
            </a:r>
            <a:r>
              <a:rPr lang="en-US" altLang="en-US" dirty="0" smtClean="0"/>
              <a:t> Channel fabric</a:t>
            </a:r>
          </a:p>
          <a:p>
            <a:pPr lvl="1">
              <a:defRPr/>
            </a:pPr>
            <a:endParaRPr lang="en-US" altLang="en-US" dirty="0" smtClean="0"/>
          </a:p>
          <a:p>
            <a:pPr>
              <a:defRPr/>
            </a:pPr>
            <a:r>
              <a:rPr lang="en-US" altLang="en-US" dirty="0" smtClean="0"/>
              <a:t>Why have separate storage networks and communications networks?</a:t>
            </a:r>
          </a:p>
          <a:p>
            <a:pPr lvl="1">
              <a:defRPr/>
            </a:pPr>
            <a:r>
              <a:rPr lang="en-US" altLang="en-US" dirty="0" smtClean="0"/>
              <a:t>Consider iSCSI, </a:t>
            </a:r>
            <a:r>
              <a:rPr lang="en-US" altLang="en-US" dirty="0" err="1" smtClean="0"/>
              <a:t>FCoE</a:t>
            </a:r>
            <a:r>
              <a:rPr lang="en-US" altLang="en-US" dirty="0" smtClean="0"/>
              <a:t> (Fiber Channel over Ethernet)</a:t>
            </a:r>
          </a:p>
          <a:p>
            <a:pPr>
              <a:defRPr/>
            </a:pPr>
            <a:r>
              <a:rPr lang="en-US" dirty="0" err="1" smtClean="0"/>
              <a:t>Fibre</a:t>
            </a:r>
            <a:r>
              <a:rPr lang="en-US" dirty="0" smtClean="0"/>
              <a:t> </a:t>
            </a:r>
            <a:r>
              <a:rPr lang="en-US" dirty="0"/>
              <a:t>Channel over Ethernet (</a:t>
            </a:r>
            <a:r>
              <a:rPr lang="en-US" dirty="0" err="1"/>
              <a:t>FCoE</a:t>
            </a:r>
            <a:r>
              <a:rPr lang="en-US" dirty="0"/>
              <a:t>), a </a:t>
            </a:r>
            <a:r>
              <a:rPr lang="en-US" dirty="0" smtClean="0"/>
              <a:t>technology </a:t>
            </a:r>
            <a:r>
              <a:rPr lang="en-US" dirty="0"/>
              <a:t>that allows IP network and SAN data traffic to be consolidated on a single </a:t>
            </a:r>
            <a:r>
              <a:rPr lang="en-US" dirty="0" smtClean="0"/>
              <a:t>network</a:t>
            </a:r>
            <a:r>
              <a:rPr lang="en-US" dirty="0"/>
              <a:t>. </a:t>
            </a:r>
            <a:r>
              <a:rPr lang="en-US" dirty="0" err="1"/>
              <a:t>FCoE</a:t>
            </a:r>
            <a:r>
              <a:rPr lang="en-US" dirty="0"/>
              <a:t> encapsulates </a:t>
            </a:r>
            <a:r>
              <a:rPr lang="en-US" dirty="0" err="1"/>
              <a:t>Fibre</a:t>
            </a:r>
            <a:r>
              <a:rPr lang="en-US" dirty="0"/>
              <a:t> Channel frames over Ethernet and supports 10-Gbps </a:t>
            </a:r>
          </a:p>
          <a:p>
            <a:pPr marL="0" indent="0">
              <a:buFont typeface="Monotype Sorts" charset="2"/>
              <a:buNone/>
              <a:defRPr/>
            </a:pPr>
            <a:r>
              <a:rPr lang="en-US" dirty="0" smtClean="0"/>
              <a:t>        and </a:t>
            </a:r>
            <a:r>
              <a:rPr lang="en-US" dirty="0"/>
              <a:t>higher </a:t>
            </a:r>
            <a:r>
              <a:rPr lang="en-US" dirty="0" smtClean="0"/>
              <a:t>networks. This </a:t>
            </a:r>
            <a:r>
              <a:rPr lang="en-US" dirty="0"/>
              <a:t>is different </a:t>
            </a:r>
            <a:r>
              <a:rPr lang="en-US" dirty="0" smtClean="0"/>
              <a:t>from </a:t>
            </a:r>
            <a:r>
              <a:rPr lang="en-US" dirty="0"/>
              <a:t>iSCSI, which runs on top of TCP and IP. Additionally, while iSCSI is </a:t>
            </a:r>
            <a:r>
              <a:rPr lang="en-US" dirty="0" smtClean="0"/>
              <a:t>  </a:t>
            </a:r>
          </a:p>
          <a:p>
            <a:pPr marL="0" indent="0">
              <a:buFont typeface="Monotype Sorts" charset="2"/>
              <a:buNone/>
              <a:defRPr/>
            </a:pPr>
            <a:r>
              <a:rPr lang="en-US" dirty="0"/>
              <a:t> </a:t>
            </a:r>
            <a:r>
              <a:rPr lang="en-US" dirty="0" smtClean="0"/>
              <a:t>       routable </a:t>
            </a:r>
            <a:r>
              <a:rPr lang="en-US" dirty="0"/>
              <a:t>across IP </a:t>
            </a:r>
            <a:r>
              <a:rPr lang="en-US" dirty="0" smtClean="0"/>
              <a:t>networks</a:t>
            </a:r>
            <a:r>
              <a:rPr lang="en-US" dirty="0"/>
              <a:t>, </a:t>
            </a:r>
            <a:r>
              <a:rPr lang="en-US" dirty="0" err="1"/>
              <a:t>FCoE</a:t>
            </a:r>
            <a:r>
              <a:rPr lang="en-US" dirty="0"/>
              <a:t> isn’t routable in the IP layer and won’t work across routed IP networks.</a:t>
            </a:r>
          </a:p>
          <a:p>
            <a:pPr>
              <a:defRPr/>
            </a:pPr>
            <a:endParaRPr lang="en-US" altLang="en-US" dirty="0" smtClean="0"/>
          </a:p>
          <a:p>
            <a:pPr lvl="1">
              <a:defRPr/>
            </a:pPr>
            <a:endParaRPr lang="en-US" alt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576388" y="369888"/>
            <a:ext cx="11453812" cy="768350"/>
          </a:xfrm>
        </p:spPr>
        <p:txBody>
          <a:bodyPr/>
          <a:lstStyle/>
          <a:p>
            <a:pPr eaLnBrk="1" hangingPunct="1"/>
            <a:r>
              <a:rPr lang="en-US" altLang="en-US" smtClean="0"/>
              <a:t>Swap-Space Management</a:t>
            </a:r>
          </a:p>
        </p:txBody>
      </p:sp>
      <p:sp>
        <p:nvSpPr>
          <p:cNvPr id="88067" name="Rectangle 3"/>
          <p:cNvSpPr>
            <a:spLocks noGrp="1" noChangeArrowheads="1"/>
          </p:cNvSpPr>
          <p:nvPr>
            <p:ph type="body" idx="1"/>
          </p:nvPr>
        </p:nvSpPr>
        <p:spPr>
          <a:xfrm>
            <a:off x="1209675" y="1644650"/>
            <a:ext cx="11468100" cy="6040438"/>
          </a:xfrm>
        </p:spPr>
        <p:txBody>
          <a:bodyPr/>
          <a:lstStyle/>
          <a:p>
            <a:r>
              <a:rPr lang="en-US" altLang="en-US" smtClean="0"/>
              <a:t>Swap-space — Virtual memory uses disk space as an extension of main memory</a:t>
            </a:r>
          </a:p>
          <a:p>
            <a:pPr lvl="1"/>
            <a:r>
              <a:rPr lang="en-US" altLang="en-US" smtClean="0"/>
              <a:t>Less common now due to memory capacity increases</a:t>
            </a:r>
          </a:p>
          <a:p>
            <a:endParaRPr lang="en-US" altLang="en-US" smtClean="0"/>
          </a:p>
          <a:p>
            <a:r>
              <a:rPr lang="en-US" altLang="en-US" smtClean="0"/>
              <a:t>Swap-space can be carved out of the normal file system, or, more commonly, it can be in a separate disk partition (raw)</a:t>
            </a:r>
          </a:p>
          <a:p>
            <a:endParaRPr lang="en-US" altLang="en-US" smtClean="0"/>
          </a:p>
          <a:p>
            <a:r>
              <a:rPr lang="en-US" altLang="en-US" smtClean="0"/>
              <a:t>Swap-space management</a:t>
            </a:r>
          </a:p>
          <a:p>
            <a:pPr lvl="1"/>
            <a:r>
              <a:rPr lang="en-US" altLang="en-US" smtClean="0"/>
              <a:t>4.3BSD allocates swap space when process starts; holds text segment (the program) and data segment</a:t>
            </a:r>
          </a:p>
          <a:p>
            <a:pPr lvl="1"/>
            <a:r>
              <a:rPr lang="en-US" altLang="en-US" smtClean="0"/>
              <a:t>Kernel uses </a:t>
            </a:r>
            <a:r>
              <a:rPr lang="en-US" altLang="en-US" b="1" smtClean="0">
                <a:solidFill>
                  <a:srgbClr val="3366FF"/>
                </a:solidFill>
              </a:rPr>
              <a:t>swap maps</a:t>
            </a:r>
            <a:r>
              <a:rPr lang="en-US" altLang="en-US" smtClean="0">
                <a:solidFill>
                  <a:srgbClr val="3366FF"/>
                </a:solidFill>
              </a:rPr>
              <a:t> </a:t>
            </a:r>
            <a:r>
              <a:rPr lang="en-US" altLang="en-US" smtClean="0"/>
              <a:t>to track swap-space use</a:t>
            </a:r>
          </a:p>
          <a:p>
            <a:pPr lvl="1"/>
            <a:r>
              <a:rPr lang="en-US" altLang="en-US" smtClean="0"/>
              <a:t>Solaris 2 allocates swap space only when a dirty page is forced out of physical memory, not when the virtual memory page is first created</a:t>
            </a:r>
          </a:p>
          <a:p>
            <a:pPr lvl="2"/>
            <a:r>
              <a:rPr lang="en-US" altLang="en-US" smtClean="0"/>
              <a:t>File data written to swap space until write to file system requested</a:t>
            </a:r>
          </a:p>
          <a:p>
            <a:pPr lvl="2"/>
            <a:r>
              <a:rPr lang="en-US" altLang="en-US" smtClean="0"/>
              <a:t>Other dirty pages go to swap space due to no other home</a:t>
            </a:r>
          </a:p>
          <a:p>
            <a:pPr lvl="2"/>
            <a:r>
              <a:rPr lang="en-US" altLang="en-US" smtClean="0"/>
              <a:t>Text segment pages thrown out and reread from the file system as needed</a:t>
            </a:r>
          </a:p>
          <a:p>
            <a:pPr lvl="1"/>
            <a:endParaRPr lang="en-US" altLang="en-US" smtClean="0"/>
          </a:p>
          <a:p>
            <a:r>
              <a:rPr lang="en-US" altLang="en-US" smtClean="0"/>
              <a:t>What if a system runs out of swap space?</a:t>
            </a:r>
          </a:p>
          <a:p>
            <a:endParaRPr lang="en-US" altLang="en-US" smtClean="0"/>
          </a:p>
          <a:p>
            <a:r>
              <a:rPr lang="en-US" altLang="en-US" smtClean="0"/>
              <a:t>Some systems allow multiple swap spaces</a:t>
            </a:r>
          </a:p>
          <a:p>
            <a:endParaRPr lang="en-US" altLang="en-US" smtClean="0"/>
          </a:p>
          <a:p>
            <a:endParaRPr lang="en-US" altLang="en-US"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198563" y="407988"/>
            <a:ext cx="11831637" cy="768350"/>
          </a:xfrm>
        </p:spPr>
        <p:txBody>
          <a:bodyPr/>
          <a:lstStyle/>
          <a:p>
            <a:pPr eaLnBrk="1" hangingPunct="1"/>
            <a:r>
              <a:rPr lang="en-US" altLang="en-US" sz="4000" smtClean="0"/>
              <a:t>Data Structures for Swapping on </a:t>
            </a:r>
            <a:br>
              <a:rPr lang="en-US" altLang="en-US" sz="4000" smtClean="0"/>
            </a:br>
            <a:r>
              <a:rPr lang="en-US" altLang="en-US" sz="4000" smtClean="0"/>
              <a:t>Linux Systems</a:t>
            </a:r>
            <a:endParaRPr lang="en-US" altLang="en-US" sz="2900" smtClean="0"/>
          </a:p>
        </p:txBody>
      </p:sp>
      <p:pic>
        <p:nvPicPr>
          <p:cNvPr id="90115" name="Picture 1" descr="10_1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865438"/>
            <a:ext cx="94900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Basic and Dynamic Disks</a:t>
            </a:r>
          </a:p>
        </p:txBody>
      </p:sp>
      <p:sp>
        <p:nvSpPr>
          <p:cNvPr id="92163" name="Content Placeholder 2"/>
          <p:cNvSpPr>
            <a:spLocks noGrp="1"/>
          </p:cNvSpPr>
          <p:nvPr>
            <p:ph idx="1"/>
          </p:nvPr>
        </p:nvSpPr>
        <p:spPr/>
        <p:txBody>
          <a:bodyPr/>
          <a:lstStyle/>
          <a:p>
            <a:r>
              <a:rPr lang="en-US" altLang="en-US" smtClean="0"/>
              <a:t>Basic disks and dynamic disks are managed in different ways. For basic disks, you use primary and extended partitions. Extended partitions can contain logical drives. </a:t>
            </a:r>
          </a:p>
          <a:p>
            <a:r>
              <a:rPr lang="en-US" altLang="en-US" smtClean="0"/>
              <a:t>Dynamic disks allow you to combine disks to create spanned volumes, to mirror disks to create mirrored volumes, and to stripe disks using RAID 0 to create striped volumes. You can also create RAID-5 volumes for high reliability on dynamic disks</a:t>
            </a:r>
          </a:p>
          <a:p>
            <a:endParaRPr lang="en-US" altLang="en-US"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998663" y="369888"/>
            <a:ext cx="11031537" cy="768350"/>
          </a:xfrm>
        </p:spPr>
        <p:txBody>
          <a:bodyPr/>
          <a:lstStyle/>
          <a:p>
            <a:pPr eaLnBrk="1" hangingPunct="1"/>
            <a:r>
              <a:rPr lang="en-US" altLang="en-US" smtClean="0"/>
              <a:t>Mass-Storage Management</a:t>
            </a:r>
          </a:p>
        </p:txBody>
      </p:sp>
      <p:sp>
        <p:nvSpPr>
          <p:cNvPr id="17411" name="Rectangle 3"/>
          <p:cNvSpPr>
            <a:spLocks noGrp="1" noChangeArrowheads="1"/>
          </p:cNvSpPr>
          <p:nvPr>
            <p:ph type="body" idx="4294967295"/>
          </p:nvPr>
        </p:nvSpPr>
        <p:spPr>
          <a:xfrm>
            <a:off x="1209675" y="1644650"/>
            <a:ext cx="11363325" cy="6584950"/>
          </a:xfrm>
        </p:spPr>
        <p:txBody>
          <a:bodyPr/>
          <a:lstStyle/>
          <a:p>
            <a:r>
              <a:rPr lang="en-US" altLang="en-US" smtClean="0"/>
              <a:t>Usually disks used to store data that does not fit in main memory or data that must be kept for a </a:t>
            </a:r>
            <a:r>
              <a:rPr lang="ja-JP" altLang="en-US" smtClean="0"/>
              <a:t>“</a:t>
            </a:r>
            <a:r>
              <a:rPr lang="en-US" altLang="ja-JP" smtClean="0"/>
              <a:t>long</a:t>
            </a:r>
            <a:r>
              <a:rPr lang="ja-JP" altLang="en-US" smtClean="0"/>
              <a:t>”</a:t>
            </a:r>
            <a:r>
              <a:rPr lang="en-US" altLang="ja-JP" smtClean="0"/>
              <a:t> period of time</a:t>
            </a:r>
          </a:p>
          <a:p>
            <a:r>
              <a:rPr lang="en-US" altLang="en-US" smtClean="0"/>
              <a:t>Proper management is of central importance</a:t>
            </a:r>
          </a:p>
          <a:p>
            <a:r>
              <a:rPr lang="en-US" altLang="en-US" smtClean="0"/>
              <a:t>Entire speed of computer operation hinges on disk subsystem and its algorithms</a:t>
            </a:r>
          </a:p>
          <a:p>
            <a:r>
              <a:rPr lang="en-US" altLang="en-US" smtClean="0"/>
              <a:t>OS activities</a:t>
            </a:r>
          </a:p>
          <a:p>
            <a:pPr lvl="1"/>
            <a:r>
              <a:rPr lang="en-US" altLang="en-US" smtClean="0"/>
              <a:t>Free-space management</a:t>
            </a:r>
          </a:p>
          <a:p>
            <a:pPr lvl="1"/>
            <a:r>
              <a:rPr lang="en-US" altLang="en-US" smtClean="0"/>
              <a:t>Storage allocation</a:t>
            </a:r>
          </a:p>
          <a:p>
            <a:pPr lvl="1"/>
            <a:r>
              <a:rPr lang="en-US" altLang="en-US" smtClean="0"/>
              <a:t>Disk scheduling</a:t>
            </a:r>
          </a:p>
          <a:p>
            <a:r>
              <a:rPr lang="en-US" altLang="en-US" smtClean="0"/>
              <a:t>Some storage need not be fast</a:t>
            </a:r>
          </a:p>
          <a:p>
            <a:pPr lvl="1"/>
            <a:r>
              <a:rPr lang="en-US" altLang="en-US" smtClean="0"/>
              <a:t>Tertiary storage includes optical storage, magnetic tape</a:t>
            </a:r>
          </a:p>
          <a:p>
            <a:pPr lvl="1"/>
            <a:r>
              <a:rPr lang="en-US" altLang="en-US" smtClean="0"/>
              <a:t>Still must be managed – by OS or applications</a:t>
            </a:r>
          </a:p>
          <a:p>
            <a:pPr lvl="1"/>
            <a:r>
              <a:rPr lang="en-US" altLang="en-US" smtClean="0"/>
              <a:t>Varies between WORM (write-once, read-many-times) and RW (read-write)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smtClean="0"/>
              <a:t>Dynamic Disks</a:t>
            </a:r>
          </a:p>
        </p:txBody>
      </p:sp>
      <p:sp>
        <p:nvSpPr>
          <p:cNvPr id="93187" name="Content Placeholder 2"/>
          <p:cNvSpPr>
            <a:spLocks noGrp="1"/>
          </p:cNvSpPr>
          <p:nvPr>
            <p:ph idx="1"/>
          </p:nvPr>
        </p:nvSpPr>
        <p:spPr/>
        <p:txBody>
          <a:bodyPr/>
          <a:lstStyle/>
          <a:p>
            <a:r>
              <a:rPr lang="en-US" altLang="en-US" sz="2400" smtClean="0"/>
              <a:t>Dynamic disks have dynamic volumes that can be created as the following types:</a:t>
            </a:r>
          </a:p>
          <a:p>
            <a:pPr lvl="1"/>
            <a:r>
              <a:rPr lang="en-US" altLang="en-US" sz="2400" smtClean="0"/>
              <a:t>Simple volumes. A simple volume is a volume that’s on a single drive and has the same purpose as a primary partition.</a:t>
            </a:r>
          </a:p>
          <a:p>
            <a:pPr lvl="1"/>
            <a:r>
              <a:rPr lang="en-US" altLang="en-US" sz="2400" smtClean="0"/>
              <a:t>Spanned volumes. A spanned volume is a volume that spans multiple drives.</a:t>
            </a:r>
          </a:p>
          <a:p>
            <a:pPr lvl="1"/>
            <a:r>
              <a:rPr lang="en-US" altLang="en-US" sz="2400" smtClean="0"/>
              <a:t>Striped volumes. A striped volume is a volume that uses RAID 0 to combine multiple disks into a striped set.</a:t>
            </a:r>
          </a:p>
          <a:p>
            <a:pPr lvl="1"/>
            <a:r>
              <a:rPr lang="en-US" altLang="en-US" sz="2400" smtClean="0"/>
              <a:t>Mirrored volumes. A mirrored volume is a volume that uses RAID 1 to mirror a primary disk onto a secondary disk that is available for disaster recovery.</a:t>
            </a:r>
          </a:p>
          <a:p>
            <a:pPr lvl="1"/>
            <a:r>
              <a:rPr lang="en-US" altLang="en-US" sz="2400" smtClean="0"/>
              <a:t>RAID-5 volumes. A RAID-5 volume is a volume that uses RAID 5 to create a fault-tolerant striped set on three or more disks.</a:t>
            </a:r>
          </a:p>
          <a:p>
            <a:pPr lvl="1"/>
            <a:endParaRPr lang="en-US" altLang="en-US"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052513" y="369888"/>
            <a:ext cx="11642725" cy="768350"/>
          </a:xfrm>
        </p:spPr>
        <p:txBody>
          <a:bodyPr/>
          <a:lstStyle/>
          <a:p>
            <a:pPr eaLnBrk="1" hangingPunct="1"/>
            <a:r>
              <a:rPr lang="en-US" altLang="en-US" smtClean="0"/>
              <a:t>RAID Structure</a:t>
            </a:r>
          </a:p>
        </p:txBody>
      </p:sp>
      <p:sp>
        <p:nvSpPr>
          <p:cNvPr id="94211" name="Rectangle 3"/>
          <p:cNvSpPr>
            <a:spLocks noGrp="1" noChangeArrowheads="1"/>
          </p:cNvSpPr>
          <p:nvPr>
            <p:ph type="body" idx="1"/>
          </p:nvPr>
        </p:nvSpPr>
        <p:spPr/>
        <p:txBody>
          <a:bodyPr/>
          <a:lstStyle/>
          <a:p>
            <a:r>
              <a:rPr lang="en-US" altLang="en-US" smtClean="0"/>
              <a:t>RAID – redundant array of inexpensive disks</a:t>
            </a:r>
          </a:p>
          <a:p>
            <a:pPr lvl="1"/>
            <a:r>
              <a:rPr lang="en-US" altLang="en-US" smtClean="0"/>
              <a:t>multiple disk drives provides reliability via </a:t>
            </a:r>
            <a:r>
              <a:rPr lang="en-US" altLang="en-US" b="1" smtClean="0">
                <a:solidFill>
                  <a:srgbClr val="3366FF"/>
                </a:solidFill>
              </a:rPr>
              <a:t>redundancy</a:t>
            </a:r>
            <a:r>
              <a:rPr lang="en-US" altLang="en-US" b="1" smtClean="0"/>
              <a:t/>
            </a:r>
            <a:br>
              <a:rPr lang="en-US" altLang="en-US" b="1" smtClean="0"/>
            </a:br>
            <a:endParaRPr lang="en-US" altLang="en-US" b="1" smtClean="0"/>
          </a:p>
          <a:p>
            <a:r>
              <a:rPr lang="en-US" altLang="en-US" smtClean="0"/>
              <a:t>Increases the </a:t>
            </a:r>
            <a:r>
              <a:rPr lang="en-US" altLang="en-US" b="1" smtClean="0">
                <a:solidFill>
                  <a:srgbClr val="3366FF"/>
                </a:solidFill>
              </a:rPr>
              <a:t>mean time to failure</a:t>
            </a:r>
          </a:p>
          <a:p>
            <a:r>
              <a:rPr lang="en-US" altLang="en-US" b="1" smtClean="0">
                <a:solidFill>
                  <a:srgbClr val="3366FF"/>
                </a:solidFill>
              </a:rPr>
              <a:t>Mean time to repair – </a:t>
            </a:r>
            <a:r>
              <a:rPr lang="en-US" altLang="en-US" smtClean="0"/>
              <a:t>exposure time when another failure could cause data loss</a:t>
            </a:r>
          </a:p>
          <a:p>
            <a:r>
              <a:rPr lang="en-US" altLang="en-US" b="1" smtClean="0">
                <a:solidFill>
                  <a:srgbClr val="3366FF"/>
                </a:solidFill>
              </a:rPr>
              <a:t>Mean time to data loss </a:t>
            </a:r>
            <a:r>
              <a:rPr lang="en-US" altLang="en-US" smtClean="0"/>
              <a:t>based on above factors</a:t>
            </a:r>
          </a:p>
          <a:p>
            <a:r>
              <a:rPr lang="en-US" altLang="en-US" smtClean="0"/>
              <a:t>If mirrored disks fail independently, consider disk with 1300,000 mean time to failure and 10 hour mean time to repair</a:t>
            </a:r>
          </a:p>
          <a:p>
            <a:pPr lvl="1"/>
            <a:r>
              <a:rPr lang="en-US" altLang="en-US" smtClean="0"/>
              <a:t>Mean time to data loss is 100, 000</a:t>
            </a:r>
            <a:r>
              <a:rPr lang="en-US" altLang="en-US" baseline="30000" smtClean="0"/>
              <a:t>2</a:t>
            </a:r>
            <a:r>
              <a:rPr lang="en-US" altLang="en-US" smtClean="0"/>
              <a:t> / (2 ∗ 10) = 500 ∗ 10</a:t>
            </a:r>
            <a:r>
              <a:rPr lang="en-US" altLang="en-US" baseline="30000" smtClean="0"/>
              <a:t>6</a:t>
            </a:r>
            <a:r>
              <a:rPr lang="en-US" altLang="en-US" smtClean="0"/>
              <a:t> hours, or 57,000 years! </a:t>
            </a:r>
          </a:p>
          <a:p>
            <a:pPr lvl="1"/>
            <a:endParaRPr lang="en-US" altLang="en-US" smtClean="0"/>
          </a:p>
          <a:p>
            <a:endParaRPr lang="en-US" altLang="en-US" smtClean="0"/>
          </a:p>
          <a:p>
            <a:r>
              <a:rPr lang="en-US" altLang="en-US" smtClean="0"/>
              <a:t>Frequently combined with </a:t>
            </a:r>
            <a:r>
              <a:rPr lang="en-US" altLang="en-US" b="1" smtClean="0">
                <a:solidFill>
                  <a:srgbClr val="3366FF"/>
                </a:solidFill>
              </a:rPr>
              <a:t>NVRAM</a:t>
            </a:r>
            <a:r>
              <a:rPr lang="en-US" altLang="en-US" smtClean="0">
                <a:solidFill>
                  <a:srgbClr val="3366FF"/>
                </a:solidFill>
              </a:rPr>
              <a:t> </a:t>
            </a:r>
            <a:r>
              <a:rPr lang="en-US" altLang="en-US" smtClean="0"/>
              <a:t>to improve write performance</a:t>
            </a:r>
          </a:p>
          <a:p>
            <a:endParaRPr lang="en-US" altLang="en-US" smtClean="0"/>
          </a:p>
          <a:p>
            <a:r>
              <a:rPr lang="en-US" altLang="en-US" smtClean="0"/>
              <a:t>RAID is arranged into six different levels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en-US" smtClean="0"/>
              <a:t>RAID (Cont.)</a:t>
            </a:r>
          </a:p>
        </p:txBody>
      </p:sp>
      <p:sp>
        <p:nvSpPr>
          <p:cNvPr id="96259" name="Rectangle 3"/>
          <p:cNvSpPr>
            <a:spLocks noGrp="1" noChangeArrowheads="1"/>
          </p:cNvSpPr>
          <p:nvPr>
            <p:ph type="body" idx="1"/>
          </p:nvPr>
        </p:nvSpPr>
        <p:spPr>
          <a:xfrm>
            <a:off x="1209675" y="1644650"/>
            <a:ext cx="11557000" cy="6767513"/>
          </a:xfrm>
        </p:spPr>
        <p:txBody>
          <a:bodyPr/>
          <a:lstStyle/>
          <a:p>
            <a:r>
              <a:rPr lang="en-US" altLang="en-US" smtClean="0"/>
              <a:t>Several improvements in disk-use techniques involve the use of multiple disks working cooperatively</a:t>
            </a:r>
            <a:br>
              <a:rPr lang="en-US" altLang="en-US" smtClean="0"/>
            </a:br>
            <a:endParaRPr lang="en-US" altLang="en-US" sz="1100" smtClean="0"/>
          </a:p>
          <a:p>
            <a:r>
              <a:rPr lang="en-US" altLang="en-US" smtClean="0"/>
              <a:t>Disk </a:t>
            </a:r>
            <a:r>
              <a:rPr lang="en-US" altLang="en-US" b="1" smtClean="0">
                <a:solidFill>
                  <a:srgbClr val="3366FF"/>
                </a:solidFill>
              </a:rPr>
              <a:t>striping</a:t>
            </a:r>
            <a:r>
              <a:rPr lang="en-US" altLang="en-US" smtClean="0">
                <a:solidFill>
                  <a:srgbClr val="3366FF"/>
                </a:solidFill>
              </a:rPr>
              <a:t> </a:t>
            </a:r>
            <a:r>
              <a:rPr lang="en-US" altLang="en-US" smtClean="0"/>
              <a:t>uses a group of disks as one storage unit</a:t>
            </a:r>
            <a:br>
              <a:rPr lang="en-US" altLang="en-US" smtClean="0"/>
            </a:br>
            <a:endParaRPr lang="en-US" altLang="en-US" sz="1100" smtClean="0"/>
          </a:p>
          <a:p>
            <a:r>
              <a:rPr lang="en-US" altLang="en-US" smtClean="0"/>
              <a:t>RAID schemes improve performance and improve the reliability of the storage system by storing redundant data</a:t>
            </a:r>
          </a:p>
          <a:p>
            <a:pPr lvl="1"/>
            <a:r>
              <a:rPr lang="en-US" altLang="en-US" b="1" smtClean="0">
                <a:solidFill>
                  <a:srgbClr val="3366FF"/>
                </a:solidFill>
              </a:rPr>
              <a:t>Mirroring </a:t>
            </a:r>
            <a:r>
              <a:rPr lang="en-US" altLang="en-US" smtClean="0"/>
              <a:t>or </a:t>
            </a:r>
            <a:r>
              <a:rPr lang="en-US" altLang="en-US" b="1" smtClean="0">
                <a:solidFill>
                  <a:srgbClr val="3366FF"/>
                </a:solidFill>
              </a:rPr>
              <a:t>shadowing</a:t>
            </a:r>
            <a:r>
              <a:rPr lang="en-US" altLang="en-US" smtClean="0">
                <a:solidFill>
                  <a:srgbClr val="3366FF"/>
                </a:solidFill>
              </a:rPr>
              <a:t> </a:t>
            </a:r>
            <a:r>
              <a:rPr lang="en-US" altLang="en-US" smtClean="0"/>
              <a:t>(</a:t>
            </a:r>
            <a:r>
              <a:rPr lang="en-US" altLang="en-US" b="1" smtClean="0">
                <a:solidFill>
                  <a:srgbClr val="3366FF"/>
                </a:solidFill>
              </a:rPr>
              <a:t>RAID 1</a:t>
            </a:r>
            <a:r>
              <a:rPr lang="en-US" altLang="en-US" smtClean="0">
                <a:solidFill>
                  <a:srgbClr val="000000"/>
                </a:solidFill>
              </a:rPr>
              <a:t>)</a:t>
            </a:r>
            <a:r>
              <a:rPr lang="en-US" altLang="en-US" smtClean="0">
                <a:solidFill>
                  <a:srgbClr val="3366FF"/>
                </a:solidFill>
              </a:rPr>
              <a:t> </a:t>
            </a:r>
            <a:r>
              <a:rPr lang="en-US" altLang="en-US" smtClean="0"/>
              <a:t>keeps duplicate of each disk</a:t>
            </a:r>
          </a:p>
          <a:p>
            <a:pPr lvl="1"/>
            <a:r>
              <a:rPr lang="en-US" altLang="en-US" smtClean="0"/>
              <a:t>Striped mirrors (</a:t>
            </a:r>
            <a:r>
              <a:rPr lang="en-US" altLang="en-US" b="1" smtClean="0">
                <a:solidFill>
                  <a:srgbClr val="3366FF"/>
                </a:solidFill>
              </a:rPr>
              <a:t>RAID 1+0</a:t>
            </a:r>
            <a:r>
              <a:rPr lang="en-US" altLang="en-US" smtClean="0"/>
              <a:t>) or mirrored stripes (</a:t>
            </a:r>
            <a:r>
              <a:rPr lang="en-US" altLang="en-US" b="1" smtClean="0">
                <a:solidFill>
                  <a:srgbClr val="3366FF"/>
                </a:solidFill>
              </a:rPr>
              <a:t>RAID 0+1</a:t>
            </a:r>
            <a:r>
              <a:rPr lang="en-US" altLang="en-US" smtClean="0"/>
              <a:t>) provides high performance and high reliability</a:t>
            </a:r>
          </a:p>
          <a:p>
            <a:pPr lvl="1"/>
            <a:r>
              <a:rPr lang="en-US" altLang="en-US" b="1" smtClean="0">
                <a:solidFill>
                  <a:srgbClr val="3366FF"/>
                </a:solidFill>
              </a:rPr>
              <a:t>Block interleaved parity</a:t>
            </a:r>
            <a:r>
              <a:rPr lang="en-US" altLang="en-US" smtClean="0">
                <a:solidFill>
                  <a:srgbClr val="3366FF"/>
                </a:solidFill>
              </a:rPr>
              <a:t> </a:t>
            </a:r>
            <a:r>
              <a:rPr lang="en-US" altLang="en-US" smtClean="0">
                <a:solidFill>
                  <a:srgbClr val="000000"/>
                </a:solidFill>
              </a:rPr>
              <a:t>(</a:t>
            </a:r>
            <a:r>
              <a:rPr lang="en-US" altLang="en-US" b="1" smtClean="0">
                <a:solidFill>
                  <a:srgbClr val="3366FF"/>
                </a:solidFill>
              </a:rPr>
              <a:t>RAID 4, 5, 6</a:t>
            </a:r>
            <a:r>
              <a:rPr lang="en-US" altLang="en-US" smtClean="0">
                <a:solidFill>
                  <a:srgbClr val="000000"/>
                </a:solidFill>
              </a:rPr>
              <a:t>)</a:t>
            </a:r>
            <a:r>
              <a:rPr lang="en-US" altLang="en-US" smtClean="0">
                <a:solidFill>
                  <a:srgbClr val="3366FF"/>
                </a:solidFill>
              </a:rPr>
              <a:t> </a:t>
            </a:r>
            <a:r>
              <a:rPr lang="en-US" altLang="en-US" smtClean="0"/>
              <a:t>uses much less redundancy</a:t>
            </a:r>
          </a:p>
          <a:p>
            <a:r>
              <a:rPr lang="en-US" altLang="en-US" smtClean="0"/>
              <a:t>RAID within a storage array can still fail if the array fails, so automatic   </a:t>
            </a:r>
            <a:r>
              <a:rPr lang="en-US" altLang="en-US" b="1" smtClean="0">
                <a:solidFill>
                  <a:srgbClr val="3366FF"/>
                </a:solidFill>
              </a:rPr>
              <a:t>replication</a:t>
            </a:r>
            <a:r>
              <a:rPr lang="en-US" altLang="en-US" smtClean="0">
                <a:solidFill>
                  <a:srgbClr val="3366FF"/>
                </a:solidFill>
              </a:rPr>
              <a:t> </a:t>
            </a:r>
            <a:r>
              <a:rPr lang="en-US" altLang="en-US" smtClean="0"/>
              <a:t>of the data between arrays is common</a:t>
            </a:r>
          </a:p>
          <a:p>
            <a:r>
              <a:rPr lang="en-US" altLang="en-US" smtClean="0"/>
              <a:t>Frequently, a small number of </a:t>
            </a:r>
            <a:r>
              <a:rPr lang="en-US" altLang="en-US" b="1" smtClean="0">
                <a:solidFill>
                  <a:srgbClr val="3366FF"/>
                </a:solidFill>
              </a:rPr>
              <a:t>hot-spare</a:t>
            </a:r>
            <a:r>
              <a:rPr lang="en-US" altLang="en-US" smtClean="0">
                <a:solidFill>
                  <a:srgbClr val="3366FF"/>
                </a:solidFill>
              </a:rPr>
              <a:t> </a:t>
            </a:r>
            <a:r>
              <a:rPr lang="en-US" altLang="en-US" smtClean="0"/>
              <a:t>disks are left unallocated, automatically replacing a failed disk and having data rebuilt onto them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en-US" smtClean="0"/>
              <a:t>RAID Levels</a:t>
            </a:r>
            <a:endParaRPr lang="en-US" altLang="en-US" sz="3400" smtClean="0"/>
          </a:p>
        </p:txBody>
      </p:sp>
      <p:pic>
        <p:nvPicPr>
          <p:cNvPr id="98307" name="Picture 1" descr="10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52563"/>
            <a:ext cx="4157662"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en-US" smtClean="0"/>
              <a:t>RAID (0 + 1) and (1 + 0)</a:t>
            </a:r>
            <a:endParaRPr lang="en-US" altLang="en-US" sz="3400" smtClean="0"/>
          </a:p>
        </p:txBody>
      </p:sp>
      <p:pic>
        <p:nvPicPr>
          <p:cNvPr id="100355" name="Picture 1" descr="10_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9350" y="1673225"/>
            <a:ext cx="55689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670050" y="596900"/>
            <a:ext cx="11329988" cy="576263"/>
          </a:xfrm>
        </p:spPr>
        <p:txBody>
          <a:bodyPr/>
          <a:lstStyle/>
          <a:p>
            <a:pPr eaLnBrk="1" hangingPunct="1"/>
            <a:r>
              <a:rPr lang="en-US" altLang="en-US" sz="4000" smtClean="0"/>
              <a:t>Windows Volume Management</a:t>
            </a:r>
          </a:p>
        </p:txBody>
      </p:sp>
      <p:sp>
        <p:nvSpPr>
          <p:cNvPr id="102403" name="Rectangle 3"/>
          <p:cNvSpPr>
            <a:spLocks noGrp="1" noChangeArrowheads="1"/>
          </p:cNvSpPr>
          <p:nvPr>
            <p:ph type="body" idx="1"/>
          </p:nvPr>
        </p:nvSpPr>
        <p:spPr>
          <a:xfrm>
            <a:off x="1228725" y="1697038"/>
            <a:ext cx="11630025" cy="6818312"/>
          </a:xfrm>
        </p:spPr>
        <p:txBody>
          <a:bodyPr/>
          <a:lstStyle/>
          <a:p>
            <a:r>
              <a:rPr lang="en-US" altLang="en-US" smtClean="0">
                <a:latin typeface="Courier" pitchFamily="49" charset="0"/>
              </a:rPr>
              <a:t>FtDisk</a:t>
            </a:r>
            <a:r>
              <a:rPr lang="en-US" altLang="en-US" smtClean="0"/>
              <a:t>, the fault tolerant disk driver for Windows 7, provides several ways to combine multiple SCSI disk drives into one logical volume</a:t>
            </a:r>
          </a:p>
          <a:p>
            <a:endParaRPr lang="en-US" altLang="en-US" sz="1100" smtClean="0"/>
          </a:p>
          <a:p>
            <a:r>
              <a:rPr lang="en-US" altLang="en-US" smtClean="0"/>
              <a:t>Logically concatenate multiple disks to form a large logical volume, a </a:t>
            </a:r>
            <a:r>
              <a:rPr lang="en-US" altLang="en-US" i="1" smtClean="0"/>
              <a:t>volume set</a:t>
            </a:r>
          </a:p>
          <a:p>
            <a:endParaRPr lang="en-US" altLang="en-US" sz="1100" smtClean="0"/>
          </a:p>
          <a:p>
            <a:r>
              <a:rPr lang="en-US" altLang="en-US" smtClean="0"/>
              <a:t>Interleave multiple physical partitions in round-robin fashion to form a </a:t>
            </a:r>
            <a:r>
              <a:rPr lang="en-US" altLang="en-US" i="1" smtClean="0"/>
              <a:t>stripe set</a:t>
            </a:r>
            <a:r>
              <a:rPr lang="en-US" altLang="en-US" smtClean="0"/>
              <a:t> (also called RAID level 0, or “disk striping”)</a:t>
            </a:r>
          </a:p>
          <a:p>
            <a:pPr lvl="1"/>
            <a:r>
              <a:rPr lang="en-US" altLang="en-US" smtClean="0"/>
              <a:t>Variation: </a:t>
            </a:r>
            <a:r>
              <a:rPr lang="en-US" altLang="en-US" i="1" smtClean="0"/>
              <a:t>stripe set with parity,</a:t>
            </a:r>
            <a:r>
              <a:rPr lang="en-US" altLang="en-US" smtClean="0"/>
              <a:t> or RAID level 5</a:t>
            </a:r>
          </a:p>
          <a:p>
            <a:pPr lvl="1"/>
            <a:endParaRPr lang="en-US" altLang="en-US" sz="1100" smtClean="0"/>
          </a:p>
          <a:p>
            <a:r>
              <a:rPr lang="en-US" altLang="en-US" smtClean="0"/>
              <a:t>Disk mirroring, or RAID level 1, is a robust scheme that uses a </a:t>
            </a:r>
            <a:r>
              <a:rPr lang="en-US" altLang="en-US" i="1" smtClean="0"/>
              <a:t>mirror set</a:t>
            </a:r>
            <a:r>
              <a:rPr lang="en-US" altLang="en-US" smtClean="0"/>
              <a:t> — two equally sized partitions on tow disks with identical data contents</a:t>
            </a:r>
          </a:p>
          <a:p>
            <a:endParaRPr lang="en-US" altLang="en-US" sz="1100" smtClean="0"/>
          </a:p>
          <a:p>
            <a:r>
              <a:rPr lang="en-US" altLang="en-US" smtClean="0"/>
              <a:t>To deal with disk sectors that go bad, </a:t>
            </a:r>
            <a:r>
              <a:rPr lang="en-US" altLang="en-US" smtClean="0">
                <a:latin typeface="Courier" pitchFamily="49" charset="0"/>
              </a:rPr>
              <a:t>FtDisk</a:t>
            </a:r>
            <a:r>
              <a:rPr lang="en-US" altLang="en-US" smtClean="0"/>
              <a:t>, uses a hardware technique called </a:t>
            </a:r>
            <a:r>
              <a:rPr lang="en-US" altLang="en-US" i="1" smtClean="0"/>
              <a:t>sector sparing</a:t>
            </a:r>
            <a:r>
              <a:rPr lang="en-US" altLang="en-US" smtClean="0"/>
              <a:t> and NTFS uses a software technique called </a:t>
            </a:r>
            <a:r>
              <a:rPr lang="en-US" altLang="en-US" i="1" smtClean="0"/>
              <a:t>cluster remapping</a:t>
            </a:r>
            <a:endParaRPr lang="en-US" altLang="en-US"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Grp="1" noChangeArrowheads="1"/>
          </p:cNvSpPr>
          <p:nvPr>
            <p:ph type="title"/>
          </p:nvPr>
        </p:nvSpPr>
        <p:spPr>
          <a:xfrm>
            <a:off x="1270000" y="369888"/>
            <a:ext cx="11760200" cy="768350"/>
          </a:xfrm>
        </p:spPr>
        <p:txBody>
          <a:bodyPr/>
          <a:lstStyle/>
          <a:p>
            <a:pPr eaLnBrk="1" hangingPunct="1"/>
            <a:r>
              <a:rPr lang="en-US" altLang="en-US" smtClean="0"/>
              <a:t>Volume Set On Two Drives</a:t>
            </a:r>
          </a:p>
        </p:txBody>
      </p:sp>
      <p:pic>
        <p:nvPicPr>
          <p:cNvPr id="104451"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60538"/>
            <a:ext cx="10561638"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270000" y="369888"/>
            <a:ext cx="11760200" cy="768350"/>
          </a:xfrm>
        </p:spPr>
        <p:txBody>
          <a:bodyPr/>
          <a:lstStyle/>
          <a:p>
            <a:pPr eaLnBrk="1" hangingPunct="1"/>
            <a:r>
              <a:rPr lang="en-US" altLang="en-US" smtClean="0"/>
              <a:t>Stripe Set on Two Drives</a:t>
            </a:r>
          </a:p>
        </p:txBody>
      </p:sp>
      <p:pic>
        <p:nvPicPr>
          <p:cNvPr id="1064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1682750"/>
            <a:ext cx="9975850" cy="661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26"/>
          <p:cNvSpPr>
            <a:spLocks noGrp="1" noChangeArrowheads="1"/>
          </p:cNvSpPr>
          <p:nvPr>
            <p:ph type="title"/>
          </p:nvPr>
        </p:nvSpPr>
        <p:spPr>
          <a:xfrm>
            <a:off x="1257300" y="304800"/>
            <a:ext cx="12115800" cy="812800"/>
          </a:xfrm>
        </p:spPr>
        <p:txBody>
          <a:bodyPr/>
          <a:lstStyle/>
          <a:p>
            <a:pPr eaLnBrk="1" hangingPunct="1"/>
            <a:r>
              <a:rPr lang="en-US" altLang="en-US" smtClean="0"/>
              <a:t>Stripe Set With Parity on Three Drives</a:t>
            </a:r>
          </a:p>
        </p:txBody>
      </p:sp>
      <p:pic>
        <p:nvPicPr>
          <p:cNvPr id="10854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98638"/>
            <a:ext cx="10545762" cy="600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ChangeArrowheads="1"/>
          </p:cNvSpPr>
          <p:nvPr>
            <p:ph type="title"/>
          </p:nvPr>
        </p:nvSpPr>
        <p:spPr>
          <a:xfrm>
            <a:off x="1328738" y="369888"/>
            <a:ext cx="11701462" cy="768350"/>
          </a:xfrm>
        </p:spPr>
        <p:txBody>
          <a:bodyPr/>
          <a:lstStyle/>
          <a:p>
            <a:pPr eaLnBrk="1" hangingPunct="1"/>
            <a:r>
              <a:rPr lang="en-US" altLang="en-US" smtClean="0"/>
              <a:t>Mirror Set on Two Drives</a:t>
            </a:r>
          </a:p>
        </p:txBody>
      </p:sp>
      <p:pic>
        <p:nvPicPr>
          <p:cNvPr id="110595"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2024063"/>
            <a:ext cx="10158413"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0013" y="3705225"/>
            <a:ext cx="11658600" cy="1816100"/>
          </a:xfrm>
        </p:spPr>
        <p:txBody>
          <a:bodyPr/>
          <a:lstStyle/>
          <a:p>
            <a:pPr>
              <a:defRPr/>
            </a:pPr>
            <a:r>
              <a:rPr lang="en-US" dirty="0" smtClean="0"/>
              <a:t>Storage Structure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eaLnBrk="1" hangingPunct="1"/>
            <a:r>
              <a:rPr lang="en-US" altLang="en-US" smtClean="0"/>
              <a:t>Other Features</a:t>
            </a:r>
          </a:p>
        </p:txBody>
      </p:sp>
      <p:sp>
        <p:nvSpPr>
          <p:cNvPr id="112643" name="Content Placeholder 2"/>
          <p:cNvSpPr>
            <a:spLocks noGrp="1"/>
          </p:cNvSpPr>
          <p:nvPr>
            <p:ph idx="1"/>
          </p:nvPr>
        </p:nvSpPr>
        <p:spPr>
          <a:xfrm>
            <a:off x="1209675" y="1644650"/>
            <a:ext cx="11396663" cy="6040438"/>
          </a:xfrm>
        </p:spPr>
        <p:txBody>
          <a:bodyPr/>
          <a:lstStyle/>
          <a:p>
            <a:r>
              <a:rPr lang="en-US" altLang="en-US" smtClean="0"/>
              <a:t>Regardless of where RAID implemented, other useful features can be added</a:t>
            </a:r>
          </a:p>
          <a:p>
            <a:endParaRPr lang="en-US" altLang="en-US" smtClean="0"/>
          </a:p>
          <a:p>
            <a:r>
              <a:rPr lang="en-US" altLang="en-US" b="1" smtClean="0">
                <a:solidFill>
                  <a:srgbClr val="3366FF"/>
                </a:solidFill>
              </a:rPr>
              <a:t>Snapshot</a:t>
            </a:r>
            <a:r>
              <a:rPr lang="en-US" altLang="en-US" smtClean="0"/>
              <a:t> is a view of file system before a set of changes take place (i.e. at a point in time)</a:t>
            </a:r>
          </a:p>
          <a:p>
            <a:pPr lvl="1"/>
            <a:r>
              <a:rPr lang="en-US" altLang="en-US" smtClean="0"/>
              <a:t>More in Ch 12</a:t>
            </a:r>
          </a:p>
          <a:p>
            <a:endParaRPr lang="en-US" altLang="en-US" smtClean="0"/>
          </a:p>
          <a:p>
            <a:r>
              <a:rPr lang="en-US" altLang="en-US" smtClean="0"/>
              <a:t>Replication is automatic duplication of writes between separate sites</a:t>
            </a:r>
          </a:p>
          <a:p>
            <a:pPr lvl="1"/>
            <a:r>
              <a:rPr lang="en-US" altLang="en-US" smtClean="0"/>
              <a:t>For redundancy and disaster recovery</a:t>
            </a:r>
          </a:p>
          <a:p>
            <a:pPr lvl="1"/>
            <a:r>
              <a:rPr lang="en-US" altLang="en-US" smtClean="0"/>
              <a:t>Can be synchronous or asynchronous</a:t>
            </a:r>
          </a:p>
          <a:p>
            <a:pPr lvl="1"/>
            <a:endParaRPr lang="en-US" altLang="en-US" smtClean="0"/>
          </a:p>
          <a:p>
            <a:r>
              <a:rPr lang="en-US" altLang="en-US" smtClean="0"/>
              <a:t>Hot spare disk is unused, automatically used by RAID production if a disk fails to replace the failed disk and rebuild the RAID set if possible</a:t>
            </a:r>
          </a:p>
          <a:p>
            <a:pPr lvl="1"/>
            <a:r>
              <a:rPr lang="en-US" altLang="en-US" smtClean="0"/>
              <a:t>Decreases mean time to repair</a:t>
            </a:r>
          </a:p>
          <a:p>
            <a:endParaRPr lang="en-US" altLang="en-US" smtClean="0"/>
          </a:p>
          <a:p>
            <a:pPr>
              <a:buFont typeface="Monotype Sorts" charset="2"/>
              <a:buNone/>
            </a:pPr>
            <a:endParaRPr lang="en-US" altLang="en-US"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pPr eaLnBrk="1" hangingPunct="1"/>
            <a:r>
              <a:rPr lang="en-US" altLang="en-US" smtClean="0"/>
              <a:t>Extensions</a:t>
            </a:r>
          </a:p>
        </p:txBody>
      </p:sp>
      <p:sp>
        <p:nvSpPr>
          <p:cNvPr id="114691" name="Content Placeholder 2"/>
          <p:cNvSpPr>
            <a:spLocks noGrp="1"/>
          </p:cNvSpPr>
          <p:nvPr>
            <p:ph idx="1"/>
          </p:nvPr>
        </p:nvSpPr>
        <p:spPr>
          <a:xfrm>
            <a:off x="1209675" y="1644650"/>
            <a:ext cx="11396663" cy="6040438"/>
          </a:xfrm>
        </p:spPr>
        <p:txBody>
          <a:bodyPr/>
          <a:lstStyle/>
          <a:p>
            <a:r>
              <a:rPr lang="en-US" altLang="en-US" smtClean="0"/>
              <a:t>RAID alone does not prevent or detect data corruption or other errors, just disk failures</a:t>
            </a:r>
          </a:p>
          <a:p>
            <a:endParaRPr lang="en-US" altLang="en-US" smtClean="0"/>
          </a:p>
          <a:p>
            <a:r>
              <a:rPr lang="en-US" altLang="en-US" smtClean="0"/>
              <a:t>Solaris ZFS adds </a:t>
            </a:r>
            <a:r>
              <a:rPr lang="en-US" altLang="en-US" b="1" smtClean="0">
                <a:solidFill>
                  <a:srgbClr val="3366FF"/>
                </a:solidFill>
              </a:rPr>
              <a:t>checksums</a:t>
            </a:r>
            <a:r>
              <a:rPr lang="en-US" altLang="en-US" smtClean="0">
                <a:solidFill>
                  <a:srgbClr val="3366FF"/>
                </a:solidFill>
              </a:rPr>
              <a:t> </a:t>
            </a:r>
            <a:r>
              <a:rPr lang="en-US" altLang="en-US" smtClean="0"/>
              <a:t>of all data and metadata</a:t>
            </a:r>
          </a:p>
          <a:p>
            <a:endParaRPr lang="en-US" altLang="en-US" smtClean="0"/>
          </a:p>
          <a:p>
            <a:r>
              <a:rPr lang="en-US" altLang="en-US" smtClean="0"/>
              <a:t>Checksums kept with pointer to object, to detect if object is the right one and whether it changed</a:t>
            </a:r>
          </a:p>
          <a:p>
            <a:endParaRPr lang="en-US" altLang="en-US" smtClean="0"/>
          </a:p>
          <a:p>
            <a:r>
              <a:rPr lang="en-US" altLang="en-US" smtClean="0"/>
              <a:t>Can detect and correct data and metadata corruption</a:t>
            </a:r>
          </a:p>
          <a:p>
            <a:endParaRPr lang="en-US" altLang="en-US" smtClean="0"/>
          </a:p>
          <a:p>
            <a:r>
              <a:rPr lang="en-US" altLang="en-US" smtClean="0"/>
              <a:t>ZFS also removes volumes, partititions</a:t>
            </a:r>
          </a:p>
          <a:p>
            <a:pPr lvl="1"/>
            <a:r>
              <a:rPr lang="en-US" altLang="en-US" smtClean="0"/>
              <a:t>Disks allocated in </a:t>
            </a:r>
            <a:r>
              <a:rPr lang="en-US" altLang="en-US" b="1" smtClean="0">
                <a:solidFill>
                  <a:srgbClr val="3366FF"/>
                </a:solidFill>
              </a:rPr>
              <a:t>pools</a:t>
            </a:r>
          </a:p>
          <a:p>
            <a:pPr lvl="1"/>
            <a:r>
              <a:rPr lang="en-US" altLang="en-US" smtClean="0"/>
              <a:t>Filesystems with a pool share that pool, use and release space like </a:t>
            </a:r>
            <a:r>
              <a:rPr lang="ja-JP" altLang="en-US" smtClean="0"/>
              <a:t>“</a:t>
            </a:r>
            <a:r>
              <a:rPr lang="en-US" altLang="ja-JP" smtClean="0"/>
              <a:t>malloc</a:t>
            </a:r>
            <a:r>
              <a:rPr lang="ja-JP" altLang="en-US" smtClean="0"/>
              <a:t>”</a:t>
            </a:r>
            <a:r>
              <a:rPr lang="en-US" altLang="ja-JP" smtClean="0"/>
              <a:t> and </a:t>
            </a:r>
            <a:r>
              <a:rPr lang="ja-JP" altLang="en-US" smtClean="0"/>
              <a:t>“</a:t>
            </a:r>
            <a:r>
              <a:rPr lang="en-US" altLang="ja-JP" smtClean="0"/>
              <a:t>free</a:t>
            </a:r>
            <a:r>
              <a:rPr lang="ja-JP" altLang="en-US" smtClean="0"/>
              <a:t>”</a:t>
            </a:r>
            <a:r>
              <a:rPr lang="en-US" altLang="ja-JP" smtClean="0"/>
              <a:t> memory allocate / release calls</a:t>
            </a:r>
          </a:p>
          <a:p>
            <a:pPr lvl="1">
              <a:buFont typeface="Monotype Sorts" charset="2"/>
              <a:buNone/>
            </a:pPr>
            <a:endParaRPr lang="en-US" altLang="en-US" smtClean="0"/>
          </a:p>
          <a:p>
            <a:pPr>
              <a:buFont typeface="Monotype Sorts" charset="2"/>
              <a:buNone/>
            </a:pPr>
            <a:endParaRPr lang="en-US" altLang="en-US"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1423988" y="369888"/>
            <a:ext cx="12344400" cy="768350"/>
          </a:xfrm>
        </p:spPr>
        <p:txBody>
          <a:bodyPr/>
          <a:lstStyle/>
          <a:p>
            <a:pPr eaLnBrk="1" hangingPunct="1"/>
            <a:r>
              <a:rPr lang="en-US" altLang="en-US" smtClean="0"/>
              <a:t>ZFS Checksums All Metadata and Data</a:t>
            </a:r>
          </a:p>
        </p:txBody>
      </p:sp>
      <p:pic>
        <p:nvPicPr>
          <p:cNvPr id="116739" name="Picture 1" descr="10_13.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5850" y="1946275"/>
            <a:ext cx="6262688"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1195388" y="369888"/>
            <a:ext cx="11834812" cy="768350"/>
          </a:xfrm>
        </p:spPr>
        <p:txBody>
          <a:bodyPr/>
          <a:lstStyle/>
          <a:p>
            <a:pPr eaLnBrk="1" hangingPunct="1"/>
            <a:r>
              <a:rPr lang="en-US" altLang="en-US" smtClean="0"/>
              <a:t>Traditional and Pooled Storage</a:t>
            </a:r>
          </a:p>
        </p:txBody>
      </p:sp>
      <p:pic>
        <p:nvPicPr>
          <p:cNvPr id="118787" name="Picture 1" descr="10_1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4025" y="1655763"/>
            <a:ext cx="4733925" cy="655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431925" y="369888"/>
            <a:ext cx="11598275" cy="768350"/>
          </a:xfrm>
        </p:spPr>
        <p:txBody>
          <a:bodyPr/>
          <a:lstStyle/>
          <a:p>
            <a:pPr eaLnBrk="1" hangingPunct="1"/>
            <a:r>
              <a:rPr lang="en-US" altLang="en-US" smtClean="0"/>
              <a:t>Stable-Storage Implementation</a:t>
            </a:r>
          </a:p>
        </p:txBody>
      </p:sp>
      <p:sp>
        <p:nvSpPr>
          <p:cNvPr id="120835" name="Rectangle 3"/>
          <p:cNvSpPr>
            <a:spLocks noGrp="1" noChangeArrowheads="1"/>
          </p:cNvSpPr>
          <p:nvPr>
            <p:ph type="body" idx="1"/>
          </p:nvPr>
        </p:nvSpPr>
        <p:spPr>
          <a:xfrm>
            <a:off x="1209675" y="1644650"/>
            <a:ext cx="11468100" cy="6040438"/>
          </a:xfrm>
        </p:spPr>
        <p:txBody>
          <a:bodyPr/>
          <a:lstStyle/>
          <a:p>
            <a:r>
              <a:rPr lang="en-US" altLang="en-US" smtClean="0"/>
              <a:t>Write-ahead log scheme requires stable storage</a:t>
            </a:r>
          </a:p>
          <a:p>
            <a:r>
              <a:rPr lang="en-US" altLang="en-US" smtClean="0"/>
              <a:t>Stable storage means data is never lost (due to failure, etc)</a:t>
            </a:r>
          </a:p>
          <a:p>
            <a:r>
              <a:rPr lang="en-US" altLang="en-US" smtClean="0"/>
              <a:t>To implement stable storage:</a:t>
            </a:r>
          </a:p>
          <a:p>
            <a:pPr lvl="1"/>
            <a:r>
              <a:rPr lang="en-US" altLang="en-US" smtClean="0"/>
              <a:t>Replicate information on more than one nonvolatile storage media with independent failure modes</a:t>
            </a:r>
          </a:p>
          <a:p>
            <a:pPr lvl="1"/>
            <a:r>
              <a:rPr lang="en-US" altLang="en-US" smtClean="0"/>
              <a:t>Update information in a controlled manner to ensure that we can recover the stable data after any failure during data transfer or recovery</a:t>
            </a:r>
          </a:p>
          <a:p>
            <a:r>
              <a:rPr lang="en-US" altLang="en-US" smtClean="0"/>
              <a:t>Disk write has 1 of 3 outcomes</a:t>
            </a:r>
          </a:p>
          <a:p>
            <a:pPr>
              <a:buFont typeface="Arial" panose="020B0604020202020204" pitchFamily="34" charset="0"/>
              <a:buAutoNum type="arabicPeriod"/>
            </a:pPr>
            <a:r>
              <a:rPr lang="en-US" altLang="en-US" b="1" smtClean="0"/>
              <a:t>Successful completion - </a:t>
            </a:r>
            <a:r>
              <a:rPr lang="en-US" altLang="en-US" smtClean="0"/>
              <a:t>The data were written correctly on disk</a:t>
            </a:r>
            <a:r>
              <a:rPr lang="en-US" altLang="en-US" b="1" smtClean="0"/>
              <a:t> </a:t>
            </a:r>
          </a:p>
          <a:p>
            <a:pPr>
              <a:buFont typeface="Arial" panose="020B0604020202020204" pitchFamily="34" charset="0"/>
              <a:buAutoNum type="arabicPeriod"/>
            </a:pPr>
            <a:r>
              <a:rPr lang="en-US" altLang="en-US" b="1" smtClean="0"/>
              <a:t>Partial failure - </a:t>
            </a:r>
            <a:r>
              <a:rPr lang="en-US" altLang="en-US" smtClean="0"/>
              <a:t>A failure occurred in the midst of transfer, so only some of the sectors were written with the new data, and the sector being written during the failure may have been corrupted</a:t>
            </a:r>
          </a:p>
          <a:p>
            <a:pPr>
              <a:buFont typeface="Arial" panose="020B0604020202020204" pitchFamily="34" charset="0"/>
              <a:buAutoNum type="arabicPeriod"/>
            </a:pPr>
            <a:r>
              <a:rPr lang="en-US" altLang="en-US" b="1" smtClean="0"/>
              <a:t>Total failure - </a:t>
            </a:r>
            <a:r>
              <a:rPr lang="en-US" altLang="en-US" smtClean="0"/>
              <a:t>The failure occurred before the disk write started, so the previous data values on the disk remain intact</a:t>
            </a:r>
          </a:p>
          <a:p>
            <a:r>
              <a:rPr lang="en-US" altLang="en-US" smtClean="0"/>
              <a:t>If failure occurs during block write, recovery procedure restores block to consistent state</a:t>
            </a:r>
          </a:p>
          <a:p>
            <a:pPr lvl="1"/>
            <a:r>
              <a:rPr lang="en-US" altLang="en-US" smtClean="0"/>
              <a:t>System maintains 2 physical blocks per logical block and does the following:</a:t>
            </a:r>
          </a:p>
          <a:p>
            <a:pPr lvl="1">
              <a:buFont typeface="Arial" panose="020B0604020202020204" pitchFamily="34" charset="0"/>
              <a:buAutoNum type="arabicPeriod"/>
            </a:pPr>
            <a:r>
              <a:rPr lang="en-US" altLang="en-US" smtClean="0"/>
              <a:t>Write to 1</a:t>
            </a:r>
            <a:r>
              <a:rPr lang="en-US" altLang="en-US" baseline="30000" smtClean="0"/>
              <a:t>st</a:t>
            </a:r>
            <a:r>
              <a:rPr lang="en-US" altLang="en-US" smtClean="0"/>
              <a:t> physical</a:t>
            </a:r>
          </a:p>
          <a:p>
            <a:pPr lvl="1">
              <a:buFont typeface="Arial" panose="020B0604020202020204" pitchFamily="34" charset="0"/>
              <a:buAutoNum type="arabicPeriod"/>
            </a:pPr>
            <a:r>
              <a:rPr lang="en-US" altLang="en-US" smtClean="0"/>
              <a:t>When successful, write to 2</a:t>
            </a:r>
            <a:r>
              <a:rPr lang="en-US" altLang="en-US" baseline="30000" smtClean="0"/>
              <a:t>nd</a:t>
            </a:r>
            <a:r>
              <a:rPr lang="en-US" altLang="en-US" smtClean="0"/>
              <a:t> physical</a:t>
            </a:r>
          </a:p>
          <a:p>
            <a:pPr lvl="1">
              <a:buFont typeface="Arial" panose="020B0604020202020204" pitchFamily="34" charset="0"/>
              <a:buAutoNum type="arabicPeriod"/>
            </a:pPr>
            <a:r>
              <a:rPr lang="en-US" altLang="en-US" smtClean="0"/>
              <a:t>Declare complete only after second write completes successfully</a:t>
            </a:r>
          </a:p>
          <a:p>
            <a:pPr lvl="1"/>
            <a:r>
              <a:rPr lang="en-US" altLang="en-US" smtClean="0"/>
              <a:t>Systems frequently use NVRAM as one physical to accelerate</a:t>
            </a:r>
          </a:p>
          <a:p>
            <a:pPr lvl="1"/>
            <a:endParaRPr lang="en-US" altLang="en-US"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CA" altLang="en-US" smtClean="0"/>
              <a:t>Block and Object Storage</a:t>
            </a:r>
          </a:p>
        </p:txBody>
      </p:sp>
      <p:sp>
        <p:nvSpPr>
          <p:cNvPr id="122883" name="Content Placeholder 2"/>
          <p:cNvSpPr>
            <a:spLocks noGrp="1"/>
          </p:cNvSpPr>
          <p:nvPr>
            <p:ph idx="1"/>
          </p:nvPr>
        </p:nvSpPr>
        <p:spPr/>
        <p:txBody>
          <a:bodyPr/>
          <a:lstStyle/>
          <a:p>
            <a:r>
              <a:rPr lang="en-CA" altLang="en-US" smtClean="0">
                <a:hlinkClick r:id="rId2"/>
              </a:rPr>
              <a:t>https://www.redhat.com/en/technologies/storage</a:t>
            </a:r>
            <a:endParaRPr lang="en-CA" altLang="en-US" smtClean="0"/>
          </a:p>
          <a:p>
            <a:r>
              <a:rPr lang="en-CA" altLang="en-US" smtClean="0">
                <a:hlinkClick r:id="rId3"/>
              </a:rPr>
              <a:t>https://en.wikipedia.org/wiki/Gluster</a:t>
            </a:r>
            <a:endParaRPr lang="en-CA" altLang="en-US" smtClean="0"/>
          </a:p>
          <a:p>
            <a:endParaRPr lang="en-CA" altLang="en-US"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smtClean="0"/>
              <a:t>Text Book Slides – Copy Right  </a:t>
            </a:r>
          </a:p>
        </p:txBody>
      </p:sp>
      <p:pic>
        <p:nvPicPr>
          <p:cNvPr id="123907"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81425" y="2382838"/>
            <a:ext cx="7200900" cy="4564062"/>
          </a:xfr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ctrTitle"/>
          </p:nvPr>
        </p:nvSpPr>
        <p:spPr>
          <a:xfrm>
            <a:off x="1028700" y="914400"/>
            <a:ext cx="11658600" cy="2836863"/>
          </a:xfrm>
        </p:spPr>
        <p:txBody>
          <a:bodyPr/>
          <a:lstStyle/>
          <a:p>
            <a:pPr eaLnBrk="1" hangingPunct="1"/>
            <a:r>
              <a:rPr lang="en-US" altLang="en-US" smtClean="0"/>
              <a:t>End of Chapter 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04950" y="369888"/>
            <a:ext cx="11525250" cy="768350"/>
          </a:xfrm>
        </p:spPr>
        <p:txBody>
          <a:bodyPr/>
          <a:lstStyle/>
          <a:p>
            <a:pPr eaLnBrk="1" hangingPunct="1"/>
            <a:r>
              <a:rPr lang="en-US" altLang="en-US" smtClean="0"/>
              <a:t>Overview of Mass Storage Structure</a:t>
            </a:r>
          </a:p>
        </p:txBody>
      </p:sp>
      <p:sp>
        <p:nvSpPr>
          <p:cNvPr id="20483" name="Rectangle 3"/>
          <p:cNvSpPr>
            <a:spLocks noGrp="1" noChangeArrowheads="1"/>
          </p:cNvSpPr>
          <p:nvPr>
            <p:ph type="body" idx="1"/>
          </p:nvPr>
        </p:nvSpPr>
        <p:spPr>
          <a:xfrm>
            <a:off x="990600" y="1644650"/>
            <a:ext cx="11995150" cy="7027863"/>
          </a:xfrm>
        </p:spPr>
        <p:txBody>
          <a:bodyPr/>
          <a:lstStyle/>
          <a:p>
            <a:r>
              <a:rPr lang="en-US" altLang="en-US" b="1" smtClean="0">
                <a:solidFill>
                  <a:srgbClr val="3366FF"/>
                </a:solidFill>
              </a:rPr>
              <a:t>Magnetic disks</a:t>
            </a:r>
            <a:r>
              <a:rPr lang="en-US" altLang="en-US" smtClean="0">
                <a:solidFill>
                  <a:srgbClr val="3366FF"/>
                </a:solidFill>
              </a:rPr>
              <a:t> </a:t>
            </a:r>
            <a:r>
              <a:rPr lang="en-US" altLang="en-US" smtClean="0"/>
              <a:t>provide bulk of secondary storage of modern computers</a:t>
            </a:r>
          </a:p>
          <a:p>
            <a:pPr lvl="1"/>
            <a:r>
              <a:rPr lang="en-US" altLang="en-US" smtClean="0"/>
              <a:t>Drives rotate at 60 to 250 times per second</a:t>
            </a:r>
          </a:p>
          <a:p>
            <a:pPr lvl="1"/>
            <a:r>
              <a:rPr lang="en-US" altLang="en-US" b="1" smtClean="0">
                <a:solidFill>
                  <a:srgbClr val="3366FF"/>
                </a:solidFill>
              </a:rPr>
              <a:t>Transfer rate</a:t>
            </a:r>
            <a:r>
              <a:rPr lang="en-US" altLang="en-US" smtClean="0">
                <a:solidFill>
                  <a:srgbClr val="3366FF"/>
                </a:solidFill>
              </a:rPr>
              <a:t> </a:t>
            </a:r>
            <a:r>
              <a:rPr lang="en-US" altLang="en-US" smtClean="0"/>
              <a:t>is rate at which data flow between drive and computer</a:t>
            </a:r>
          </a:p>
          <a:p>
            <a:pPr lvl="1"/>
            <a:r>
              <a:rPr lang="en-US" altLang="en-US" b="1" smtClean="0">
                <a:solidFill>
                  <a:srgbClr val="3366FF"/>
                </a:solidFill>
              </a:rPr>
              <a:t>Positioning time</a:t>
            </a:r>
            <a:r>
              <a:rPr lang="en-US" altLang="en-US" smtClean="0">
                <a:solidFill>
                  <a:srgbClr val="3366FF"/>
                </a:solidFill>
              </a:rPr>
              <a:t> </a:t>
            </a:r>
            <a:r>
              <a:rPr lang="en-US" altLang="en-US" smtClean="0"/>
              <a:t>(</a:t>
            </a:r>
            <a:r>
              <a:rPr lang="en-US" altLang="en-US" b="1" smtClean="0">
                <a:solidFill>
                  <a:srgbClr val="3366FF"/>
                </a:solidFill>
              </a:rPr>
              <a:t>random-access time</a:t>
            </a:r>
            <a:r>
              <a:rPr lang="en-US" altLang="en-US" smtClean="0"/>
              <a:t>) is time to move disk arm to desired cylinder (</a:t>
            </a:r>
            <a:r>
              <a:rPr lang="en-US" altLang="en-US" b="1" smtClean="0">
                <a:solidFill>
                  <a:srgbClr val="3366FF"/>
                </a:solidFill>
              </a:rPr>
              <a:t>seek time</a:t>
            </a:r>
            <a:r>
              <a:rPr lang="en-US" altLang="en-US" smtClean="0"/>
              <a:t>) and time for desired sector to rotate under the disk head (</a:t>
            </a:r>
            <a:r>
              <a:rPr lang="en-US" altLang="en-US" b="1" smtClean="0">
                <a:solidFill>
                  <a:srgbClr val="3366FF"/>
                </a:solidFill>
              </a:rPr>
              <a:t>rotational latency</a:t>
            </a:r>
            <a:r>
              <a:rPr lang="en-US" altLang="en-US" smtClean="0"/>
              <a:t>)</a:t>
            </a:r>
          </a:p>
          <a:p>
            <a:pPr lvl="1"/>
            <a:r>
              <a:rPr lang="en-US" altLang="en-US" b="1" smtClean="0">
                <a:solidFill>
                  <a:srgbClr val="3366FF"/>
                </a:solidFill>
              </a:rPr>
              <a:t>Head crash</a:t>
            </a:r>
            <a:r>
              <a:rPr lang="en-US" altLang="en-US" smtClean="0">
                <a:solidFill>
                  <a:srgbClr val="3366FF"/>
                </a:solidFill>
              </a:rPr>
              <a:t> </a:t>
            </a:r>
            <a:r>
              <a:rPr lang="en-US" altLang="en-US" smtClean="0"/>
              <a:t>results from disk head making contact with the disk surface</a:t>
            </a:r>
          </a:p>
          <a:p>
            <a:pPr lvl="2"/>
            <a:r>
              <a:rPr lang="en-US" altLang="en-US" smtClean="0"/>
              <a:t>That</a:t>
            </a:r>
            <a:r>
              <a:rPr lang="ja-JP" altLang="en-US" smtClean="0"/>
              <a:t>’</a:t>
            </a:r>
            <a:r>
              <a:rPr lang="en-US" altLang="ja-JP" smtClean="0"/>
              <a:t>s bad</a:t>
            </a:r>
          </a:p>
          <a:p>
            <a:r>
              <a:rPr lang="en-US" altLang="en-US" smtClean="0"/>
              <a:t>Disks can be removable</a:t>
            </a:r>
          </a:p>
          <a:p>
            <a:r>
              <a:rPr lang="en-US" altLang="en-US" smtClean="0"/>
              <a:t>Drive attached to computer via </a:t>
            </a:r>
            <a:r>
              <a:rPr lang="en-US" altLang="en-US" b="1" smtClean="0">
                <a:solidFill>
                  <a:srgbClr val="3366FF"/>
                </a:solidFill>
              </a:rPr>
              <a:t>I/O bus</a:t>
            </a:r>
          </a:p>
          <a:p>
            <a:pPr lvl="1"/>
            <a:r>
              <a:rPr lang="en-US" altLang="en-US" smtClean="0"/>
              <a:t>Busses vary, including </a:t>
            </a:r>
            <a:r>
              <a:rPr lang="en-US" altLang="en-US" b="1" smtClean="0">
                <a:solidFill>
                  <a:srgbClr val="3366FF"/>
                </a:solidFill>
              </a:rPr>
              <a:t>EIDE</a:t>
            </a:r>
            <a:r>
              <a:rPr lang="en-US" altLang="en-US" smtClean="0"/>
              <a:t>,</a:t>
            </a:r>
            <a:r>
              <a:rPr lang="en-US" altLang="en-US" b="1" smtClean="0">
                <a:solidFill>
                  <a:srgbClr val="3366FF"/>
                </a:solidFill>
              </a:rPr>
              <a:t> ATA</a:t>
            </a:r>
            <a:r>
              <a:rPr lang="en-US" altLang="en-US" smtClean="0"/>
              <a:t>,</a:t>
            </a:r>
            <a:r>
              <a:rPr lang="en-US" altLang="en-US" b="1" smtClean="0">
                <a:solidFill>
                  <a:srgbClr val="3366FF"/>
                </a:solidFill>
              </a:rPr>
              <a:t> SATA</a:t>
            </a:r>
            <a:r>
              <a:rPr lang="en-US" altLang="en-US" smtClean="0"/>
              <a:t>,</a:t>
            </a:r>
            <a:r>
              <a:rPr lang="en-US" altLang="en-US" b="1" smtClean="0">
                <a:solidFill>
                  <a:srgbClr val="3366FF"/>
                </a:solidFill>
              </a:rPr>
              <a:t> USB</a:t>
            </a:r>
            <a:r>
              <a:rPr lang="en-US" altLang="en-US" smtClean="0"/>
              <a:t>,</a:t>
            </a:r>
            <a:r>
              <a:rPr lang="en-US" altLang="en-US" b="1" smtClean="0">
                <a:solidFill>
                  <a:srgbClr val="3366FF"/>
                </a:solidFill>
              </a:rPr>
              <a:t> Fibre Channel</a:t>
            </a:r>
            <a:r>
              <a:rPr lang="en-US" altLang="en-US" smtClean="0"/>
              <a:t>,</a:t>
            </a:r>
            <a:r>
              <a:rPr lang="en-US" altLang="en-US" b="1" smtClean="0">
                <a:solidFill>
                  <a:srgbClr val="3366FF"/>
                </a:solidFill>
              </a:rPr>
              <a:t> SCSI, SAS, Firewire</a:t>
            </a:r>
          </a:p>
          <a:p>
            <a:pPr lvl="1"/>
            <a:r>
              <a:rPr lang="en-US" altLang="en-US" b="1" smtClean="0">
                <a:solidFill>
                  <a:srgbClr val="3366FF"/>
                </a:solidFill>
              </a:rPr>
              <a:t>Host controller</a:t>
            </a:r>
            <a:r>
              <a:rPr lang="en-US" altLang="en-US" smtClean="0">
                <a:solidFill>
                  <a:srgbClr val="3366FF"/>
                </a:solidFill>
              </a:rPr>
              <a:t> </a:t>
            </a:r>
            <a:r>
              <a:rPr lang="en-US" altLang="en-US" smtClean="0"/>
              <a:t>in computer uses bus to talk to </a:t>
            </a:r>
            <a:r>
              <a:rPr lang="en-US" altLang="en-US" b="1" smtClean="0">
                <a:solidFill>
                  <a:srgbClr val="3366FF"/>
                </a:solidFill>
              </a:rPr>
              <a:t>disk controller</a:t>
            </a:r>
            <a:r>
              <a:rPr lang="en-US" altLang="en-US" smtClean="0">
                <a:solidFill>
                  <a:srgbClr val="3366FF"/>
                </a:solidFill>
              </a:rPr>
              <a:t> </a:t>
            </a:r>
            <a:r>
              <a:rPr lang="en-US" altLang="en-US" smtClean="0"/>
              <a:t>built into drive or storage array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ltLang="en-US" smtClean="0"/>
              <a:t>Storage Structure</a:t>
            </a:r>
          </a:p>
        </p:txBody>
      </p:sp>
      <p:sp>
        <p:nvSpPr>
          <p:cNvPr id="22531" name="Rectangle 3"/>
          <p:cNvSpPr>
            <a:spLocks noGrp="1" noChangeArrowheads="1"/>
          </p:cNvSpPr>
          <p:nvPr>
            <p:ph type="body" idx="4294967295"/>
          </p:nvPr>
        </p:nvSpPr>
        <p:spPr>
          <a:xfrm>
            <a:off x="1209675" y="1644650"/>
            <a:ext cx="11514138" cy="6040438"/>
          </a:xfrm>
        </p:spPr>
        <p:txBody>
          <a:bodyPr/>
          <a:lstStyle/>
          <a:p>
            <a:r>
              <a:rPr lang="en-US" altLang="en-US" smtClean="0"/>
              <a:t>Main memory – only large storage media that the CPU can access directly</a:t>
            </a:r>
          </a:p>
          <a:p>
            <a:pPr lvl="1"/>
            <a:r>
              <a:rPr lang="en-US" altLang="en-US" b="1" smtClean="0">
                <a:solidFill>
                  <a:srgbClr val="3366FF"/>
                </a:solidFill>
              </a:rPr>
              <a:t>Random</a:t>
            </a:r>
            <a:r>
              <a:rPr lang="en-US" altLang="en-US" smtClean="0">
                <a:solidFill>
                  <a:srgbClr val="0000FF"/>
                </a:solidFill>
              </a:rPr>
              <a:t> </a:t>
            </a:r>
            <a:r>
              <a:rPr lang="en-US" altLang="en-US" b="1" smtClean="0">
                <a:solidFill>
                  <a:srgbClr val="3366FF"/>
                </a:solidFill>
              </a:rPr>
              <a:t>access</a:t>
            </a:r>
          </a:p>
          <a:p>
            <a:pPr lvl="1"/>
            <a:r>
              <a:rPr lang="en-US" altLang="en-US" smtClean="0"/>
              <a:t>Typically </a:t>
            </a:r>
            <a:r>
              <a:rPr lang="en-US" altLang="en-US" b="1" smtClean="0">
                <a:solidFill>
                  <a:srgbClr val="3366FF"/>
                </a:solidFill>
              </a:rPr>
              <a:t>volatile</a:t>
            </a:r>
          </a:p>
          <a:p>
            <a:r>
              <a:rPr lang="en-US" altLang="en-US" smtClean="0"/>
              <a:t>Secondary storage – extension of main memory that provides large </a:t>
            </a:r>
            <a:r>
              <a:rPr lang="en-US" altLang="en-US" b="1" smtClean="0">
                <a:solidFill>
                  <a:srgbClr val="3366FF"/>
                </a:solidFill>
              </a:rPr>
              <a:t>nonvolatile</a:t>
            </a:r>
            <a:r>
              <a:rPr lang="en-US" altLang="en-US" smtClean="0">
                <a:solidFill>
                  <a:srgbClr val="0000FF"/>
                </a:solidFill>
              </a:rPr>
              <a:t> </a:t>
            </a:r>
            <a:r>
              <a:rPr lang="en-US" altLang="en-US" smtClean="0"/>
              <a:t>storage capacity</a:t>
            </a:r>
          </a:p>
          <a:p>
            <a:r>
              <a:rPr lang="en-US" altLang="en-US" smtClean="0"/>
              <a:t>Magnetic disks – rigid metal or glass platters covered with magnetic recording material </a:t>
            </a:r>
          </a:p>
          <a:p>
            <a:pPr lvl="1"/>
            <a:r>
              <a:rPr lang="en-US" altLang="en-US" smtClean="0"/>
              <a:t>Disk surface is logically divided into </a:t>
            </a:r>
            <a:r>
              <a:rPr lang="en-US" altLang="en-US" b="1" smtClean="0">
                <a:solidFill>
                  <a:srgbClr val="3366FF"/>
                </a:solidFill>
              </a:rPr>
              <a:t>tracks</a:t>
            </a:r>
            <a:r>
              <a:rPr lang="en-US" altLang="en-US" smtClean="0"/>
              <a:t>, which are subdivided into </a:t>
            </a:r>
            <a:r>
              <a:rPr lang="en-US" altLang="en-US" b="1" smtClean="0">
                <a:solidFill>
                  <a:srgbClr val="3366FF"/>
                </a:solidFill>
              </a:rPr>
              <a:t>sectors</a:t>
            </a:r>
          </a:p>
          <a:p>
            <a:pPr lvl="1"/>
            <a:r>
              <a:rPr lang="en-US" altLang="en-US" smtClean="0"/>
              <a:t>The </a:t>
            </a:r>
            <a:r>
              <a:rPr lang="en-US" altLang="en-US" b="1" smtClean="0">
                <a:solidFill>
                  <a:srgbClr val="3366FF"/>
                </a:solidFill>
              </a:rPr>
              <a:t>disk controller </a:t>
            </a:r>
            <a:r>
              <a:rPr lang="en-US" altLang="en-US" smtClean="0"/>
              <a:t>determines the logical interaction between the device and the computer </a:t>
            </a:r>
          </a:p>
          <a:p>
            <a:r>
              <a:rPr lang="en-US" altLang="en-US" b="1" smtClean="0">
                <a:solidFill>
                  <a:srgbClr val="3366FF"/>
                </a:solidFill>
              </a:rPr>
              <a:t>Solid-state disks </a:t>
            </a:r>
            <a:r>
              <a:rPr lang="en-US" altLang="en-US" smtClean="0"/>
              <a:t>– faster than magnetic disks, nonvolatile</a:t>
            </a:r>
          </a:p>
          <a:p>
            <a:pPr lvl="1"/>
            <a:r>
              <a:rPr lang="en-US" altLang="en-US" smtClean="0"/>
              <a:t>Various technologies</a:t>
            </a:r>
          </a:p>
          <a:p>
            <a:pPr lvl="1"/>
            <a:r>
              <a:rPr lang="en-US" altLang="en-US" smtClean="0"/>
              <a:t>Becoming more popular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57313" y="369888"/>
            <a:ext cx="11672887" cy="768350"/>
          </a:xfrm>
        </p:spPr>
        <p:txBody>
          <a:bodyPr/>
          <a:lstStyle/>
          <a:p>
            <a:pPr eaLnBrk="1" hangingPunct="1"/>
            <a:r>
              <a:rPr lang="en-US" altLang="en-US" smtClean="0"/>
              <a:t>Disk Structure</a:t>
            </a:r>
          </a:p>
        </p:txBody>
      </p:sp>
      <p:sp>
        <p:nvSpPr>
          <p:cNvPr id="24579" name="Rectangle 3"/>
          <p:cNvSpPr>
            <a:spLocks noGrp="1" noChangeArrowheads="1"/>
          </p:cNvSpPr>
          <p:nvPr>
            <p:ph type="body" idx="1"/>
          </p:nvPr>
        </p:nvSpPr>
        <p:spPr>
          <a:xfrm>
            <a:off x="1209675" y="1644650"/>
            <a:ext cx="11468100" cy="6040438"/>
          </a:xfrm>
        </p:spPr>
        <p:txBody>
          <a:bodyPr/>
          <a:lstStyle/>
          <a:p>
            <a:r>
              <a:rPr lang="en-US" altLang="en-US" smtClean="0"/>
              <a:t>Disk drives are addressed as large 1-dimensional arrays of </a:t>
            </a:r>
            <a:r>
              <a:rPr lang="en-US" altLang="en-US" b="1" smtClean="0">
                <a:solidFill>
                  <a:srgbClr val="3366FF"/>
                </a:solidFill>
              </a:rPr>
              <a:t>logical blocks</a:t>
            </a:r>
            <a:r>
              <a:rPr lang="en-US" altLang="en-US" smtClean="0"/>
              <a:t>, where the logical block is the smallest unit of transfer</a:t>
            </a:r>
            <a:br>
              <a:rPr lang="en-US" altLang="en-US" smtClean="0"/>
            </a:br>
            <a:endParaRPr lang="en-US" altLang="en-US" smtClean="0"/>
          </a:p>
          <a:p>
            <a:pPr lvl="1"/>
            <a:r>
              <a:rPr lang="en-US" altLang="en-US" smtClean="0"/>
              <a:t>Low-level formatting creates </a:t>
            </a:r>
            <a:r>
              <a:rPr lang="en-US" altLang="en-US" b="1" smtClean="0">
                <a:solidFill>
                  <a:srgbClr val="3366FF"/>
                </a:solidFill>
              </a:rPr>
              <a:t>logical blocks </a:t>
            </a:r>
            <a:r>
              <a:rPr lang="en-US" altLang="en-US" smtClean="0"/>
              <a:t>on physical media</a:t>
            </a:r>
          </a:p>
          <a:p>
            <a:r>
              <a:rPr lang="en-US" altLang="en-US" smtClean="0"/>
              <a:t>The 1-dimensional array of logical blocks is mapped into the sectors of the disk sequentially</a:t>
            </a:r>
          </a:p>
          <a:p>
            <a:pPr lvl="1"/>
            <a:r>
              <a:rPr lang="en-US" altLang="en-US" smtClean="0"/>
              <a:t>Sector 0 is the first sector of the first track on the outermost cylinder</a:t>
            </a:r>
          </a:p>
          <a:p>
            <a:pPr lvl="1"/>
            <a:r>
              <a:rPr lang="en-US" altLang="en-US" smtClean="0"/>
              <a:t>Mapping proceeds in order through that track, then the rest of the tracks in that cylinder, and then through the rest of the cylinders from outermost to innermost</a:t>
            </a:r>
          </a:p>
          <a:p>
            <a:pPr lvl="1"/>
            <a:r>
              <a:rPr lang="en-US" altLang="en-US" smtClean="0"/>
              <a:t>Logical to physical address should be easy</a:t>
            </a:r>
          </a:p>
          <a:p>
            <a:pPr lvl="2"/>
            <a:r>
              <a:rPr lang="en-US" altLang="en-US" smtClean="0"/>
              <a:t>Except for bad sectors</a:t>
            </a:r>
          </a:p>
          <a:p>
            <a:pPr lvl="2"/>
            <a:r>
              <a:rPr lang="en-US" altLang="en-US" smtClean="0"/>
              <a:t>Non-constant # of sectors per track via constant angular velocity</a:t>
            </a:r>
          </a:p>
          <a:p>
            <a:endParaRPr lang="en-US" altLang="en-US"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10710</TotalTime>
  <Words>3866</Words>
  <Application>Microsoft Office PowerPoint</Application>
  <PresentationFormat>Custom</PresentationFormat>
  <Paragraphs>497</Paragraphs>
  <Slides>67</Slides>
  <Notes>47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67</vt:i4>
      </vt:variant>
    </vt:vector>
  </HeadingPairs>
  <TitlesOfParts>
    <vt:vector size="80" baseType="lpstr">
      <vt:lpstr>Verdana</vt:lpstr>
      <vt:lpstr>MS PGothic</vt:lpstr>
      <vt:lpstr>Arial</vt:lpstr>
      <vt:lpstr>Helvetica</vt:lpstr>
      <vt:lpstr>Monotype Sorts</vt:lpstr>
      <vt:lpstr>Webdings</vt:lpstr>
      <vt:lpstr>Times New Roman</vt:lpstr>
      <vt:lpstr>Symbol</vt:lpstr>
      <vt:lpstr>Courier</vt:lpstr>
      <vt:lpstr>os-8</vt:lpstr>
      <vt:lpstr>1_os-8</vt:lpstr>
      <vt:lpstr>2_os-8</vt:lpstr>
      <vt:lpstr>3_os-8</vt:lpstr>
      <vt:lpstr>Chapter 10:  Mass-Storage Systems</vt:lpstr>
      <vt:lpstr>Text Book Slides – Copy Right  </vt:lpstr>
      <vt:lpstr>Chapter 10:  Mass-Storage Systems</vt:lpstr>
      <vt:lpstr>Objectives</vt:lpstr>
      <vt:lpstr>Mass-Storage Management</vt:lpstr>
      <vt:lpstr>Storage Structure</vt:lpstr>
      <vt:lpstr>Overview of Mass Storage Structure</vt:lpstr>
      <vt:lpstr>Storage Structure</vt:lpstr>
      <vt:lpstr>Disk Structure</vt:lpstr>
      <vt:lpstr>Moving-head Disk Mechanism</vt:lpstr>
      <vt:lpstr>Magnetic Disks</vt:lpstr>
      <vt:lpstr>Magnetic Disk Performance</vt:lpstr>
      <vt:lpstr>The First Commercial Disk Drive</vt:lpstr>
      <vt:lpstr>SSD</vt:lpstr>
      <vt:lpstr>SSD</vt:lpstr>
      <vt:lpstr>Solid-State Disks</vt:lpstr>
      <vt:lpstr>Storage-Device Hierarchy</vt:lpstr>
      <vt:lpstr>Performance of Various Levels of Storage</vt:lpstr>
      <vt:lpstr>Migration of Integer A from Disk to Register</vt:lpstr>
      <vt:lpstr>Caching</vt:lpstr>
      <vt:lpstr>Magnetic Tape</vt:lpstr>
      <vt:lpstr>Disk Management</vt:lpstr>
      <vt:lpstr>Booting from a Disk in Windows</vt:lpstr>
      <vt:lpstr>DISK SCHEDULING</vt:lpstr>
      <vt:lpstr>Disk Scheduling</vt:lpstr>
      <vt:lpstr>Disk Scheduling (Cont.)</vt:lpstr>
      <vt:lpstr>FCFS</vt:lpstr>
      <vt:lpstr>SSTF</vt:lpstr>
      <vt:lpstr>SSTF (Cont.)</vt:lpstr>
      <vt:lpstr>SCAN</vt:lpstr>
      <vt:lpstr>SCAN (Cont.)</vt:lpstr>
      <vt:lpstr>C-SCAN</vt:lpstr>
      <vt:lpstr>C-SCAN (Cont.)</vt:lpstr>
      <vt:lpstr>C-LOOK</vt:lpstr>
      <vt:lpstr>C-LOOK (Cont.)</vt:lpstr>
      <vt:lpstr>Selecting a Disk-Scheduling Algorithm</vt:lpstr>
      <vt:lpstr>Internal and external Storage Devices</vt:lpstr>
      <vt:lpstr>     Internal and External Storage devices</vt:lpstr>
      <vt:lpstr>Disk Attachment</vt:lpstr>
      <vt:lpstr>Storage Array</vt:lpstr>
      <vt:lpstr>Network-Attached Storage (NAS)</vt:lpstr>
      <vt:lpstr>Network-Attached Storage (NAS)</vt:lpstr>
      <vt:lpstr>Storage Area Network(SAN)</vt:lpstr>
      <vt:lpstr>SAN</vt:lpstr>
      <vt:lpstr>Storage Area Network(SAN)</vt:lpstr>
      <vt:lpstr>Storage Area Network (Cont.)</vt:lpstr>
      <vt:lpstr>Swap-Space Management</vt:lpstr>
      <vt:lpstr>Data Structures for Swapping on  Linux Systems</vt:lpstr>
      <vt:lpstr>Basic and Dynamic Disks</vt:lpstr>
      <vt:lpstr>Dynamic Disks</vt:lpstr>
      <vt:lpstr>RAID Structure</vt:lpstr>
      <vt:lpstr>RAID (Cont.)</vt:lpstr>
      <vt:lpstr>RAID Levels</vt:lpstr>
      <vt:lpstr>RAID (0 + 1) and (1 + 0)</vt:lpstr>
      <vt:lpstr>Windows Volume Management</vt:lpstr>
      <vt:lpstr>Volume Set On Two Drives</vt:lpstr>
      <vt:lpstr>Stripe Set on Two Drives</vt:lpstr>
      <vt:lpstr>Stripe Set With Parity on Three Drives</vt:lpstr>
      <vt:lpstr>Mirror Set on Two Drives</vt:lpstr>
      <vt:lpstr>Other Features</vt:lpstr>
      <vt:lpstr>Extensions</vt:lpstr>
      <vt:lpstr>ZFS Checksums All Metadata and Data</vt:lpstr>
      <vt:lpstr>Traditional and Pooled Storage</vt:lpstr>
      <vt:lpstr>Stable-Storage Implementation</vt:lpstr>
      <vt:lpstr>Block and Object Storage</vt:lpstr>
      <vt:lpstr>Text Book Slides – Copy Right  </vt:lpstr>
      <vt:lpstr>End of Chapter 10</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Patricia Castillo</cp:lastModifiedBy>
  <cp:revision>172</cp:revision>
  <cp:lastPrinted>2011-04-11T19:58:11Z</cp:lastPrinted>
  <dcterms:created xsi:type="dcterms:W3CDTF">2011-04-11T19:57:28Z</dcterms:created>
  <dcterms:modified xsi:type="dcterms:W3CDTF">2018-04-02T20:01:12Z</dcterms:modified>
</cp:coreProperties>
</file>